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9" r:id="rId6"/>
    <p:sldId id="262" r:id="rId7"/>
    <p:sldId id="259" r:id="rId8"/>
    <p:sldId id="270" r:id="rId9"/>
    <p:sldId id="263" r:id="rId10"/>
    <p:sldId id="268" r:id="rId11"/>
    <p:sldId id="271" r:id="rId12"/>
    <p:sldId id="276" r:id="rId13"/>
    <p:sldId id="275" r:id="rId14"/>
    <p:sldId id="274" r:id="rId15"/>
    <p:sldId id="278" r:id="rId16"/>
    <p:sldId id="277" r:id="rId17"/>
    <p:sldId id="279" r:id="rId18"/>
    <p:sldId id="280" r:id="rId19"/>
    <p:sldId id="282" r:id="rId20"/>
    <p:sldId id="283" r:id="rId21"/>
    <p:sldId id="260" r:id="rId22"/>
    <p:sldId id="272" r:id="rId23"/>
    <p:sldId id="264" r:id="rId24"/>
    <p:sldId id="265" r:id="rId25"/>
    <p:sldId id="281" r:id="rId26"/>
    <p:sldId id="266" r:id="rId27"/>
    <p:sldId id="267"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1" d="100"/>
          <a:sy n="71"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43AC58-8506-4F6C-9AF6-EED88C679EC6}" type="datetimeFigureOut">
              <a:rPr lang="en-US" smtClean="0"/>
              <a:t>09/15/17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678A-BBC6-44E0-9D7A-366261912C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0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3AC58-8506-4F6C-9AF6-EED88C679EC6}" type="datetimeFigureOut">
              <a:rPr lang="en-US" smtClean="0"/>
              <a:t>09/15/17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369822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3AC58-8506-4F6C-9AF6-EED88C679EC6}" type="datetimeFigureOut">
              <a:rPr lang="en-US" smtClean="0"/>
              <a:t>09/15/17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292657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3AC58-8506-4F6C-9AF6-EED88C679EC6}" type="datetimeFigureOut">
              <a:rPr lang="en-US" smtClean="0"/>
              <a:t>09/15/17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233157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43AC58-8506-4F6C-9AF6-EED88C679EC6}" type="datetimeFigureOut">
              <a:rPr lang="en-US" smtClean="0"/>
              <a:t>09/15/17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F678A-BBC6-44E0-9D7A-366261912C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3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43AC58-8506-4F6C-9AF6-EED88C679EC6}" type="datetimeFigureOut">
              <a:rPr lang="en-US" smtClean="0"/>
              <a:t>09/15/17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48834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43AC58-8506-4F6C-9AF6-EED88C679EC6}" type="datetimeFigureOut">
              <a:rPr lang="en-US" smtClean="0"/>
              <a:t>09/15/17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348461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43AC58-8506-4F6C-9AF6-EED88C679EC6}" type="datetimeFigureOut">
              <a:rPr lang="en-US" smtClean="0"/>
              <a:t>09/15/17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236270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43AC58-8506-4F6C-9AF6-EED88C679EC6}" type="datetimeFigureOut">
              <a:rPr lang="en-US" smtClean="0"/>
              <a:t>09/15/17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267513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43AC58-8506-4F6C-9AF6-EED88C679EC6}" type="datetimeFigureOut">
              <a:rPr lang="en-US" smtClean="0"/>
              <a:t>09/15/17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1F678A-BBC6-44E0-9D7A-366261912CA8}" type="slidenum">
              <a:rPr lang="en-US" smtClean="0"/>
              <a:t>‹#›</a:t>
            </a:fld>
            <a:endParaRPr lang="en-US"/>
          </a:p>
        </p:txBody>
      </p:sp>
    </p:spTree>
    <p:extLst>
      <p:ext uri="{BB962C8B-B14F-4D97-AF65-F5344CB8AC3E}">
        <p14:creationId xmlns:p14="http://schemas.microsoft.com/office/powerpoint/2010/main" val="62650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3AC58-8506-4F6C-9AF6-EED88C679EC6}" type="datetimeFigureOut">
              <a:rPr lang="en-US" smtClean="0"/>
              <a:t>09/15/17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F678A-BBC6-44E0-9D7A-366261912CA8}" type="slidenum">
              <a:rPr lang="en-US" smtClean="0"/>
              <a:t>‹#›</a:t>
            </a:fld>
            <a:endParaRPr lang="en-US"/>
          </a:p>
        </p:txBody>
      </p:sp>
    </p:spTree>
    <p:extLst>
      <p:ext uri="{BB962C8B-B14F-4D97-AF65-F5344CB8AC3E}">
        <p14:creationId xmlns:p14="http://schemas.microsoft.com/office/powerpoint/2010/main" val="26679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43AC58-8506-4F6C-9AF6-EED88C679EC6}" type="datetimeFigureOut">
              <a:rPr lang="en-US" smtClean="0"/>
              <a:t>09/15/17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1F678A-BBC6-44E0-9D7A-366261912C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269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04324" y="627548"/>
            <a:ext cx="5621832" cy="2749363"/>
          </a:xfrm>
          <a:prstGeom prst="rect">
            <a:avLst/>
          </a:prstGeom>
        </p:spPr>
      </p:pic>
      <p:sp>
        <p:nvSpPr>
          <p:cNvPr id="5" name="Rectangle 4"/>
          <p:cNvSpPr/>
          <p:nvPr/>
        </p:nvSpPr>
        <p:spPr>
          <a:xfrm>
            <a:off x="3902985" y="5141145"/>
            <a:ext cx="4474558" cy="707886"/>
          </a:xfrm>
          <a:prstGeom prst="rect">
            <a:avLst/>
          </a:prstGeom>
          <a:noFill/>
        </p:spPr>
        <p:txBody>
          <a:bodyPr wrap="none" lIns="91440" tIns="45720" rIns="91440" bIns="45720">
            <a:spAutoFit/>
          </a:bodyPr>
          <a:lstStyle/>
          <a:p>
            <a:pPr algn="ctr"/>
            <a:r>
              <a:rPr lang="en-US" sz="4000" dirty="0" smtClean="0">
                <a:ln w="0"/>
                <a:solidFill>
                  <a:srgbClr val="FF0000"/>
                </a:solidFill>
                <a:effectLst>
                  <a:outerShdw blurRad="38100" dist="19050" dir="2700000" algn="tl" rotWithShape="0">
                    <a:schemeClr val="dk1">
                      <a:alpha val="40000"/>
                    </a:schemeClr>
                  </a:outerShdw>
                </a:effectLst>
              </a:rPr>
              <a:t>Toni Coleman Brown</a:t>
            </a:r>
          </a:p>
        </p:txBody>
      </p:sp>
      <p:sp>
        <p:nvSpPr>
          <p:cNvPr id="6" name="Rectangle 5"/>
          <p:cNvSpPr/>
          <p:nvPr/>
        </p:nvSpPr>
        <p:spPr>
          <a:xfrm>
            <a:off x="1974229" y="3529311"/>
            <a:ext cx="8709564"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Grow Your Biz on Social Media</a:t>
            </a:r>
          </a:p>
        </p:txBody>
      </p:sp>
      <p:sp>
        <p:nvSpPr>
          <p:cNvPr id="7" name="TextBox 6"/>
          <p:cNvSpPr txBox="1"/>
          <p:nvPr/>
        </p:nvSpPr>
        <p:spPr>
          <a:xfrm>
            <a:off x="4401593" y="4612227"/>
            <a:ext cx="3227294" cy="369332"/>
          </a:xfrm>
          <a:prstGeom prst="rect">
            <a:avLst/>
          </a:prstGeom>
          <a:noFill/>
        </p:spPr>
        <p:txBody>
          <a:bodyPr wrap="square" rtlCol="0">
            <a:spAutoFit/>
          </a:bodyPr>
          <a:lstStyle/>
          <a:p>
            <a:pPr algn="ctr"/>
            <a:r>
              <a:rPr lang="en-US" dirty="0"/>
              <a:t>p</a:t>
            </a:r>
            <a:r>
              <a:rPr lang="en-US" dirty="0" smtClean="0"/>
              <a:t>resented by</a:t>
            </a:r>
            <a:endParaRPr lang="en-US" dirty="0"/>
          </a:p>
        </p:txBody>
      </p:sp>
    </p:spTree>
    <p:extLst>
      <p:ext uri="{BB962C8B-B14F-4D97-AF65-F5344CB8AC3E}">
        <p14:creationId xmlns:p14="http://schemas.microsoft.com/office/powerpoint/2010/main" val="2890053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103094" y="229773"/>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What makes a </a:t>
            </a:r>
            <a:r>
              <a:rPr lang="en-US" altLang="en-US" sz="3200" dirty="0" smtClean="0">
                <a:solidFill>
                  <a:schemeClr val="accent1"/>
                </a:solidFill>
                <a:latin typeface="Book Antiqua" panose="02040602050305030304" pitchFamily="18" charset="0"/>
                <a:cs typeface="Aharoni" panose="02010803020104030203" pitchFamily="2" charset="-79"/>
              </a:rPr>
              <a:t>site/capture page </a:t>
            </a:r>
            <a:r>
              <a:rPr lang="en-US" altLang="en-US" sz="3200" dirty="0" smtClean="0">
                <a:solidFill>
                  <a:schemeClr val="accent1"/>
                </a:solidFill>
                <a:latin typeface="Book Antiqua" panose="02040602050305030304" pitchFamily="18" charset="0"/>
                <a:cs typeface="Aharoni" panose="02010803020104030203" pitchFamily="2" charset="-79"/>
              </a:rPr>
              <a:t>convert</a:t>
            </a:r>
            <a:r>
              <a:rPr lang="en-US" altLang="en-US" sz="3200" dirty="0" smtClean="0">
                <a:solidFill>
                  <a:schemeClr val="accent1"/>
                </a:solidFill>
                <a:latin typeface="Book Antiqua" panose="02040602050305030304" pitchFamily="18" charset="0"/>
                <a:cs typeface="Aharoni" panose="02010803020104030203" pitchFamily="2" charset="-79"/>
              </a:rPr>
              <a:t>…</a:t>
            </a:r>
            <a:endParaRPr lang="en-US" altLang="en-US" sz="32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a:spLocks noChangeArrowheads="1"/>
          </p:cNvSpPr>
          <p:nvPr/>
        </p:nvSpPr>
        <p:spPr bwMode="auto">
          <a:xfrm>
            <a:off x="578039" y="1513448"/>
            <a:ext cx="1103592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Catchy Headlines</a:t>
            </a:r>
            <a:endParaRPr lang="en-US" altLang="en-US" sz="2800" dirty="0">
              <a:solidFill>
                <a:schemeClr val="accent1"/>
              </a:solidFill>
              <a:latin typeface="Book Antiqua" panose="02040602050305030304" pitchFamily="18" charset="0"/>
              <a:cs typeface="Arial" panose="020B0604020202020204" pitchFamily="34" charset="0"/>
            </a:endParaRP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Not too many choices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Specific Calls-to-Action (e.g. “Get This Now!)</a:t>
            </a:r>
            <a:endParaRPr lang="en-US" altLang="en-US" sz="2800" dirty="0">
              <a:solidFill>
                <a:schemeClr val="accent1"/>
              </a:solidFill>
              <a:latin typeface="Book Antiqua" panose="02040602050305030304" pitchFamily="18" charset="0"/>
              <a:cs typeface="Arial" panose="020B0604020202020204" pitchFamily="34" charset="0"/>
            </a:endParaRP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Use the word “I” in your Buy Buttons (e.g. “I Want This Now”)</a:t>
            </a:r>
            <a:endParaRPr lang="en-US" altLang="en-US" sz="2800" dirty="0">
              <a:solidFill>
                <a:schemeClr val="accent1"/>
              </a:solidFill>
              <a:latin typeface="Book Antiqua" panose="02040602050305030304" pitchFamily="18" charset="0"/>
              <a:cs typeface="Arial" panose="020B0604020202020204" pitchFamily="34" charset="0"/>
            </a:endParaRP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Not too fancy, Pop-up Boxes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Testimonials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Social Proof via images (Pic of leads Inbox, Sales)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Urgency (Limited Time Offers)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Pricing ends in 5, 7 or 9</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Copy of Offer Clearly Solves a Specific Problem</a:t>
            </a:r>
          </a:p>
          <a:p>
            <a:pPr marL="742950" indent="-742950" eaLnBrk="1" hangingPunct="1">
              <a:buFont typeface="+mj-lt"/>
              <a:buAutoNum type="arabicPeriod"/>
            </a:pPr>
            <a:endParaRPr lang="en-US" altLang="en-US" sz="2800" dirty="0" smtClean="0">
              <a:solidFill>
                <a:schemeClr val="accent1"/>
              </a:solidFill>
              <a:latin typeface="Book Antiqua" panose="02040602050305030304" pitchFamily="18"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941881" y="4698743"/>
            <a:ext cx="1672080" cy="1460011"/>
          </a:xfrm>
          <a:prstGeom prst="rect">
            <a:avLst/>
          </a:prstGeom>
        </p:spPr>
      </p:pic>
      <p:pic>
        <p:nvPicPr>
          <p:cNvPr id="7" name="Picture 6"/>
          <p:cNvPicPr>
            <a:picLocks noChangeAspect="1"/>
          </p:cNvPicPr>
          <p:nvPr/>
        </p:nvPicPr>
        <p:blipFill>
          <a:blip r:embed="rId3"/>
          <a:stretch>
            <a:fillRect/>
          </a:stretch>
        </p:blipFill>
        <p:spPr>
          <a:xfrm>
            <a:off x="9994780" y="1265096"/>
            <a:ext cx="1321625" cy="1377390"/>
          </a:xfrm>
          <a:prstGeom prst="rect">
            <a:avLst/>
          </a:prstGeom>
        </p:spPr>
      </p:pic>
      <p:pic>
        <p:nvPicPr>
          <p:cNvPr id="8" name="Picture 7"/>
          <p:cNvPicPr>
            <a:picLocks noChangeAspect="1"/>
          </p:cNvPicPr>
          <p:nvPr/>
        </p:nvPicPr>
        <p:blipFill>
          <a:blip r:embed="rId4"/>
          <a:stretch>
            <a:fillRect/>
          </a:stretch>
        </p:blipFill>
        <p:spPr>
          <a:xfrm>
            <a:off x="10047681" y="3385421"/>
            <a:ext cx="1215825" cy="1140774"/>
          </a:xfrm>
          <a:prstGeom prst="rect">
            <a:avLst/>
          </a:prstGeom>
        </p:spPr>
      </p:pic>
      <p:pic>
        <p:nvPicPr>
          <p:cNvPr id="9" name="Picture 8"/>
          <p:cNvPicPr>
            <a:picLocks noChangeAspect="1"/>
          </p:cNvPicPr>
          <p:nvPr/>
        </p:nvPicPr>
        <p:blipFill>
          <a:blip r:embed="rId5"/>
          <a:stretch>
            <a:fillRect/>
          </a:stretch>
        </p:blipFill>
        <p:spPr>
          <a:xfrm>
            <a:off x="6620867" y="1234623"/>
            <a:ext cx="2502401" cy="1199869"/>
          </a:xfrm>
          <a:prstGeom prst="rect">
            <a:avLst/>
          </a:prstGeom>
        </p:spPr>
      </p:pic>
    </p:spTree>
    <p:extLst>
      <p:ext uri="{BB962C8B-B14F-4D97-AF65-F5344CB8AC3E}">
        <p14:creationId xmlns:p14="http://schemas.microsoft.com/office/powerpoint/2010/main" val="348337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0419" y="2173958"/>
            <a:ext cx="940360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Let’s Get Started w/ </a:t>
            </a:r>
            <a:r>
              <a:rPr lang="en-US" sz="5400" b="0" cap="none" spc="0" dirty="0" err="1" smtClean="0">
                <a:ln w="0"/>
                <a:solidFill>
                  <a:schemeClr val="tx1"/>
                </a:solidFill>
                <a:effectLst>
                  <a:outerShdw blurRad="38100" dist="19050" dir="2700000" algn="tl" rotWithShape="0">
                    <a:schemeClr val="dk1">
                      <a:alpha val="40000"/>
                    </a:schemeClr>
                  </a:outerShdw>
                </a:effectLst>
              </a:rPr>
              <a:t>ClickFunnels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885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87639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95259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Click Funnel </a:t>
            </a:r>
            <a:r>
              <a:rPr lang="en-US" altLang="en-US" sz="4400" dirty="0" err="1" smtClean="0">
                <a:solidFill>
                  <a:schemeClr val="accent1"/>
                </a:solidFill>
                <a:latin typeface="Book Antiqua" panose="02040602050305030304" pitchFamily="18" charset="0"/>
                <a:cs typeface="Aharoni" panose="02010803020104030203" pitchFamily="2" charset="-79"/>
              </a:rPr>
              <a:t>OptIn</a:t>
            </a:r>
            <a:r>
              <a:rPr lang="en-US" altLang="en-US" sz="4400" dirty="0" smtClean="0">
                <a:solidFill>
                  <a:schemeClr val="accent1"/>
                </a:solidFill>
                <a:latin typeface="Book Antiqua" panose="02040602050305030304" pitchFamily="18" charset="0"/>
                <a:cs typeface="Aharoni" panose="02010803020104030203" pitchFamily="2" charset="-79"/>
              </a:rPr>
              <a:t> Page</a:t>
            </a:r>
            <a:endParaRPr lang="en-US" altLang="en-US" sz="4400" dirty="0">
              <a:solidFill>
                <a:schemeClr val="accent1"/>
              </a:solidFill>
              <a:latin typeface="Book Antiqua" panose="02040602050305030304" pitchFamily="18" charset="0"/>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261449" y="1210705"/>
            <a:ext cx="2133600" cy="1590675"/>
          </a:xfrm>
          <a:prstGeom prst="rect">
            <a:avLst/>
          </a:prstGeom>
        </p:spPr>
      </p:pic>
      <p:sp>
        <p:nvSpPr>
          <p:cNvPr id="6" name="TextBox 5"/>
          <p:cNvSpPr txBox="1"/>
          <p:nvPr/>
        </p:nvSpPr>
        <p:spPr>
          <a:xfrm>
            <a:off x="2729752" y="1694329"/>
            <a:ext cx="8928848" cy="2677656"/>
          </a:xfrm>
          <a:prstGeom prst="rect">
            <a:avLst/>
          </a:prstGeom>
          <a:noFill/>
        </p:spPr>
        <p:txBody>
          <a:bodyPr wrap="square" rtlCol="0">
            <a:spAutoFit/>
          </a:bodyPr>
          <a:lstStyle/>
          <a:p>
            <a:pPr marL="342900" indent="-342900">
              <a:buAutoNum type="arabicPeriod"/>
            </a:pPr>
            <a:r>
              <a:rPr lang="en-US" sz="2800" dirty="0" smtClean="0"/>
              <a:t>Set up account</a:t>
            </a:r>
          </a:p>
          <a:p>
            <a:pPr marL="342900" indent="-342900">
              <a:buAutoNum type="arabicPeriod"/>
            </a:pPr>
            <a:r>
              <a:rPr lang="en-US" sz="2800" dirty="0" smtClean="0"/>
              <a:t>Integrate w/ </a:t>
            </a:r>
            <a:r>
              <a:rPr lang="en-US" sz="2800" dirty="0" err="1" smtClean="0"/>
              <a:t>Aweber</a:t>
            </a:r>
            <a:endParaRPr lang="en-US" sz="2800" dirty="0" smtClean="0"/>
          </a:p>
          <a:p>
            <a:pPr marL="342900" indent="-342900">
              <a:buAutoNum type="arabicPeriod"/>
            </a:pPr>
            <a:r>
              <a:rPr lang="en-US" sz="2800" dirty="0" smtClean="0"/>
              <a:t>Choose </a:t>
            </a:r>
            <a:r>
              <a:rPr lang="en-US" sz="2800" dirty="0" err="1" smtClean="0"/>
              <a:t>Optin</a:t>
            </a:r>
            <a:r>
              <a:rPr lang="en-US" sz="2800" dirty="0" smtClean="0"/>
              <a:t> Funnel</a:t>
            </a:r>
          </a:p>
          <a:p>
            <a:pPr marL="342900" indent="-342900">
              <a:buAutoNum type="arabicPeriod"/>
            </a:pPr>
            <a:r>
              <a:rPr lang="en-US" sz="2800" dirty="0" smtClean="0"/>
              <a:t>Update Copy – Stop Struggling During that Time of the Month – Discover the Secret That You Need to Know. </a:t>
            </a:r>
          </a:p>
          <a:p>
            <a:pPr marL="342900" indent="-342900">
              <a:buAutoNum type="arabicPeriod"/>
            </a:pPr>
            <a:r>
              <a:rPr lang="en-US" sz="2800" dirty="0" smtClean="0"/>
              <a:t>Update Thank You Page – Video and Now You Know.</a:t>
            </a:r>
            <a:endParaRPr lang="en-US" sz="2800" dirty="0"/>
          </a:p>
        </p:txBody>
      </p:sp>
    </p:spTree>
    <p:extLst>
      <p:ext uri="{BB962C8B-B14F-4D97-AF65-F5344CB8AC3E}">
        <p14:creationId xmlns:p14="http://schemas.microsoft.com/office/powerpoint/2010/main" val="1131550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96259" y="2662518"/>
            <a:ext cx="4552331" cy="2375129"/>
          </a:xfrm>
          <a:prstGeom prst="rect">
            <a:avLst/>
          </a:prstGeom>
        </p:spPr>
      </p:pic>
      <p:sp>
        <p:nvSpPr>
          <p:cNvPr id="5" name="Rectangle 4"/>
          <p:cNvSpPr/>
          <p:nvPr/>
        </p:nvSpPr>
        <p:spPr>
          <a:xfrm>
            <a:off x="416859" y="1192321"/>
            <a:ext cx="11389659" cy="92333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latin typeface="Book Antiqua" panose="02040602050305030304" pitchFamily="18" charset="0"/>
              </a:rPr>
              <a:t>Facebook Advertising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endParaRPr>
          </a:p>
        </p:txBody>
      </p:sp>
    </p:spTree>
    <p:extLst>
      <p:ext uri="{BB962C8B-B14F-4D97-AF65-F5344CB8AC3E}">
        <p14:creationId xmlns:p14="http://schemas.microsoft.com/office/powerpoint/2010/main" val="3196884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317" name="TextBox 4"/>
          <p:cNvSpPr txBox="1">
            <a:spLocks noChangeArrowheads="1"/>
          </p:cNvSpPr>
          <p:nvPr/>
        </p:nvSpPr>
        <p:spPr bwMode="auto">
          <a:xfrm>
            <a:off x="129988" y="297002"/>
            <a:ext cx="10574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dirty="0" smtClean="0">
                <a:solidFill>
                  <a:srgbClr val="0070C0"/>
                </a:solidFill>
                <a:latin typeface="Book Antiqua" panose="02040602050305030304" pitchFamily="18" charset="0"/>
                <a:cs typeface="Aharoni" panose="02010803020104030203" pitchFamily="2" charset="-79"/>
              </a:rPr>
              <a:t>Types of Ad Objectives</a:t>
            </a:r>
          </a:p>
          <a:p>
            <a:pPr eaLnBrk="1" hangingPunct="1"/>
            <a:endParaRPr lang="en-US" altLang="en-US" sz="3600" dirty="0">
              <a:solidFill>
                <a:srgbClr val="0070C0"/>
              </a:solidFill>
              <a:latin typeface="Book Antiqua" panose="02040602050305030304" pitchFamily="18" charset="0"/>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1885950" y="1481137"/>
            <a:ext cx="8420100" cy="3895725"/>
          </a:xfrm>
          <a:prstGeom prst="rect">
            <a:avLst/>
          </a:prstGeom>
        </p:spPr>
      </p:pic>
    </p:spTree>
    <p:extLst>
      <p:ext uri="{BB962C8B-B14F-4D97-AF65-F5344CB8AC3E}">
        <p14:creationId xmlns:p14="http://schemas.microsoft.com/office/powerpoint/2010/main" val="153805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63625"/>
            <a:ext cx="12192000" cy="174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0" y="117475"/>
            <a:ext cx="12326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rgbClr val="4C216D"/>
                </a:solidFill>
                <a:latin typeface="Aharoni" panose="02010803020104030203" pitchFamily="2" charset="-79"/>
                <a:cs typeface="Aharoni" panose="02010803020104030203" pitchFamily="2" charset="-79"/>
              </a:rPr>
              <a:t>Facebook Ad Carousel </a:t>
            </a:r>
            <a:endParaRPr lang="en-US" altLang="en-US" sz="4400" dirty="0">
              <a:solidFill>
                <a:srgbClr val="4C216D"/>
              </a:solidFill>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5919069" y="1316990"/>
            <a:ext cx="5651139" cy="4810580"/>
          </a:xfrm>
          <a:prstGeom prst="rect">
            <a:avLst/>
          </a:prstGeom>
        </p:spPr>
      </p:pic>
      <p:pic>
        <p:nvPicPr>
          <p:cNvPr id="6" name="Picture 5"/>
          <p:cNvPicPr>
            <a:picLocks noChangeAspect="1"/>
          </p:cNvPicPr>
          <p:nvPr/>
        </p:nvPicPr>
        <p:blipFill>
          <a:blip r:embed="rId3"/>
          <a:stretch>
            <a:fillRect/>
          </a:stretch>
        </p:blipFill>
        <p:spPr>
          <a:xfrm>
            <a:off x="1634714" y="1898963"/>
            <a:ext cx="1838325" cy="1790700"/>
          </a:xfrm>
          <a:prstGeom prst="rect">
            <a:avLst/>
          </a:prstGeom>
        </p:spPr>
      </p:pic>
      <p:sp>
        <p:nvSpPr>
          <p:cNvPr id="7" name="TextBox 6"/>
          <p:cNvSpPr txBox="1"/>
          <p:nvPr/>
        </p:nvSpPr>
        <p:spPr>
          <a:xfrm>
            <a:off x="169007" y="3990311"/>
            <a:ext cx="5926993" cy="923330"/>
          </a:xfrm>
          <a:prstGeom prst="rect">
            <a:avLst/>
          </a:prstGeom>
          <a:noFill/>
        </p:spPr>
        <p:txBody>
          <a:bodyPr wrap="square" rtlCol="0">
            <a:spAutoFit/>
          </a:bodyPr>
          <a:lstStyle/>
          <a:p>
            <a:r>
              <a:rPr lang="en-US" dirty="0" smtClean="0"/>
              <a:t>Brainstorm ideas of what type of story you can tell about </a:t>
            </a:r>
          </a:p>
          <a:p>
            <a:r>
              <a:rPr lang="en-US" dirty="0"/>
              <a:t>y</a:t>
            </a:r>
            <a:r>
              <a:rPr lang="en-US" dirty="0" smtClean="0"/>
              <a:t>our business.</a:t>
            </a:r>
          </a:p>
          <a:p>
            <a:pPr marL="285750" indent="-285750">
              <a:buFont typeface="Arial" panose="020B0604020202020204" pitchFamily="34" charset="0"/>
              <a:buChar char="•"/>
            </a:pPr>
            <a:r>
              <a:rPr lang="en-US" dirty="0" smtClean="0"/>
              <a:t>Craft your first Facebook Carousel Ad.</a:t>
            </a:r>
          </a:p>
        </p:txBody>
      </p:sp>
    </p:spTree>
    <p:extLst>
      <p:ext uri="{BB962C8B-B14F-4D97-AF65-F5344CB8AC3E}">
        <p14:creationId xmlns:p14="http://schemas.microsoft.com/office/powerpoint/2010/main" val="1421963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76200" y="198438"/>
            <a:ext cx="11471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rgbClr val="4C216D"/>
                </a:solidFill>
                <a:latin typeface="Aharoni" panose="02010803020104030203" pitchFamily="2" charset="-79"/>
                <a:cs typeface="Aharoni" panose="02010803020104030203" pitchFamily="2" charset="-79"/>
              </a:rPr>
              <a:t>Call to Action Box on Timeline</a:t>
            </a:r>
            <a:endParaRPr lang="en-US" altLang="en-US" sz="4400" dirty="0">
              <a:solidFill>
                <a:srgbClr val="4C216D"/>
              </a:solidFill>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2"/>
          <a:stretch>
            <a:fillRect/>
          </a:stretch>
        </p:blipFill>
        <p:spPr>
          <a:xfrm>
            <a:off x="807074" y="1371852"/>
            <a:ext cx="7236598" cy="3140411"/>
          </a:xfrm>
          <a:prstGeom prst="rect">
            <a:avLst/>
          </a:prstGeom>
        </p:spPr>
      </p:pic>
      <p:pic>
        <p:nvPicPr>
          <p:cNvPr id="4" name="Picture 3"/>
          <p:cNvPicPr>
            <a:picLocks noChangeAspect="1"/>
          </p:cNvPicPr>
          <p:nvPr/>
        </p:nvPicPr>
        <p:blipFill>
          <a:blip r:embed="rId3"/>
          <a:stretch>
            <a:fillRect/>
          </a:stretch>
        </p:blipFill>
        <p:spPr>
          <a:xfrm>
            <a:off x="8675851" y="1292318"/>
            <a:ext cx="2763652" cy="5030611"/>
          </a:xfrm>
          <a:prstGeom prst="rect">
            <a:avLst/>
          </a:prstGeom>
        </p:spPr>
      </p:pic>
      <p:pic>
        <p:nvPicPr>
          <p:cNvPr id="5" name="Picture 4"/>
          <p:cNvPicPr>
            <a:picLocks noChangeAspect="1"/>
          </p:cNvPicPr>
          <p:nvPr/>
        </p:nvPicPr>
        <p:blipFill>
          <a:blip r:embed="rId4"/>
          <a:stretch>
            <a:fillRect/>
          </a:stretch>
        </p:blipFill>
        <p:spPr>
          <a:xfrm>
            <a:off x="333655" y="4887166"/>
            <a:ext cx="1838325" cy="1790700"/>
          </a:xfrm>
          <a:prstGeom prst="rect">
            <a:avLst/>
          </a:prstGeom>
        </p:spPr>
      </p:pic>
      <p:sp>
        <p:nvSpPr>
          <p:cNvPr id="6" name="TextBox 5"/>
          <p:cNvSpPr txBox="1"/>
          <p:nvPr/>
        </p:nvSpPr>
        <p:spPr>
          <a:xfrm>
            <a:off x="2301251" y="5186330"/>
            <a:ext cx="5244353" cy="923330"/>
          </a:xfrm>
          <a:prstGeom prst="rect">
            <a:avLst/>
          </a:prstGeom>
          <a:noFill/>
        </p:spPr>
        <p:txBody>
          <a:bodyPr wrap="square" rtlCol="0">
            <a:spAutoFit/>
          </a:bodyPr>
          <a:lstStyle/>
          <a:p>
            <a:r>
              <a:rPr lang="en-US" dirty="0" smtClean="0"/>
              <a:t>Create a timeline cover strategy and change it weekly.</a:t>
            </a:r>
          </a:p>
          <a:p>
            <a:pPr marL="285750" indent="-285750">
              <a:buFont typeface="Arial" panose="020B0604020202020204" pitchFamily="34" charset="0"/>
              <a:buChar char="•"/>
            </a:pPr>
            <a:r>
              <a:rPr lang="en-US" dirty="0" smtClean="0"/>
              <a:t>Use themes. It could be seasonal.</a:t>
            </a:r>
          </a:p>
          <a:p>
            <a:pPr marL="285750" indent="-285750">
              <a:buFont typeface="Arial" panose="020B0604020202020204" pitchFamily="34" charset="0"/>
              <a:buChar char="•"/>
            </a:pPr>
            <a:r>
              <a:rPr lang="en-US" dirty="0" smtClean="0"/>
              <a:t>Change based on your marketing calendar.</a:t>
            </a:r>
            <a:endParaRPr lang="en-US" dirty="0"/>
          </a:p>
        </p:txBody>
      </p:sp>
      <p:cxnSp>
        <p:nvCxnSpPr>
          <p:cNvPr id="7" name="Straight Connector 6"/>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6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8207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8969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1225559" y="1163142"/>
            <a:ext cx="3394065" cy="3630736"/>
          </a:xfrm>
          <a:prstGeom prst="rect">
            <a:avLst/>
          </a:prstGeom>
        </p:spPr>
      </p:pic>
      <p:pic>
        <p:nvPicPr>
          <p:cNvPr id="5" name="Picture 4"/>
          <p:cNvPicPr>
            <a:picLocks noChangeAspect="1"/>
          </p:cNvPicPr>
          <p:nvPr/>
        </p:nvPicPr>
        <p:blipFill>
          <a:blip r:embed="rId3"/>
          <a:stretch>
            <a:fillRect/>
          </a:stretch>
        </p:blipFill>
        <p:spPr>
          <a:xfrm>
            <a:off x="1446216" y="5048970"/>
            <a:ext cx="2952750" cy="942975"/>
          </a:xfrm>
          <a:prstGeom prst="rect">
            <a:avLst/>
          </a:prstGeom>
        </p:spPr>
      </p:pic>
      <p:sp>
        <p:nvSpPr>
          <p:cNvPr id="6" name="TextBox 8"/>
          <p:cNvSpPr txBox="1">
            <a:spLocks noChangeArrowheads="1"/>
          </p:cNvSpPr>
          <p:nvPr/>
        </p:nvSpPr>
        <p:spPr bwMode="auto">
          <a:xfrm>
            <a:off x="0" y="138113"/>
            <a:ext cx="11471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rgbClr val="4C216D"/>
                </a:solidFill>
                <a:latin typeface="Aharoni" panose="02010803020104030203" pitchFamily="2" charset="-79"/>
                <a:cs typeface="Aharoni" panose="02010803020104030203" pitchFamily="2" charset="-79"/>
              </a:rPr>
              <a:t>Page Posts Engagement Ad</a:t>
            </a:r>
            <a:endParaRPr lang="en-US" altLang="en-US" sz="4400" dirty="0">
              <a:solidFill>
                <a:srgbClr val="4C216D"/>
              </a:solidFill>
              <a:latin typeface="Aharoni" panose="02010803020104030203" pitchFamily="2" charset="-79"/>
              <a:cs typeface="Aharoni" panose="02010803020104030203" pitchFamily="2" charset="-79"/>
            </a:endParaRPr>
          </a:p>
        </p:txBody>
      </p:sp>
      <p:sp>
        <p:nvSpPr>
          <p:cNvPr id="7" name="Rectangle 6"/>
          <p:cNvSpPr/>
          <p:nvPr/>
        </p:nvSpPr>
        <p:spPr>
          <a:xfrm>
            <a:off x="6906513" y="1819275"/>
            <a:ext cx="2977866" cy="369332"/>
          </a:xfrm>
          <a:prstGeom prst="rect">
            <a:avLst/>
          </a:prstGeom>
        </p:spPr>
        <p:txBody>
          <a:bodyPr wrap="none">
            <a:spAutoFit/>
          </a:bodyPr>
          <a:lstStyle/>
          <a:p>
            <a:r>
              <a:rPr lang="en-US" dirty="0"/>
              <a:t>http://getcrediresponse.com/</a:t>
            </a:r>
          </a:p>
        </p:txBody>
      </p:sp>
      <p:sp>
        <p:nvSpPr>
          <p:cNvPr id="8" name="TextBox 7"/>
          <p:cNvSpPr txBox="1"/>
          <p:nvPr/>
        </p:nvSpPr>
        <p:spPr>
          <a:xfrm>
            <a:off x="6190130" y="2655344"/>
            <a:ext cx="5011271" cy="646331"/>
          </a:xfrm>
          <a:prstGeom prst="rect">
            <a:avLst/>
          </a:prstGeom>
          <a:noFill/>
        </p:spPr>
        <p:txBody>
          <a:bodyPr wrap="square" rtlCol="0">
            <a:spAutoFit/>
          </a:bodyPr>
          <a:lstStyle/>
          <a:p>
            <a:r>
              <a:rPr lang="en-US" dirty="0" smtClean="0"/>
              <a:t>As soon as someone comments on your post, they will receive an automatic message from you.</a:t>
            </a:r>
            <a:endParaRPr lang="en-US" dirty="0"/>
          </a:p>
        </p:txBody>
      </p:sp>
    </p:spTree>
    <p:extLst>
      <p:ext uri="{BB962C8B-B14F-4D97-AF65-F5344CB8AC3E}">
        <p14:creationId xmlns:p14="http://schemas.microsoft.com/office/powerpoint/2010/main" val="4241030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0" y="147497"/>
            <a:ext cx="125640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300" dirty="0" smtClean="0">
                <a:solidFill>
                  <a:srgbClr val="0070C0"/>
                </a:solidFill>
                <a:latin typeface="Book Antiqua" panose="02040602050305030304" pitchFamily="18" charset="0"/>
                <a:cs typeface="Aharoni" panose="02010803020104030203" pitchFamily="2" charset="-79"/>
              </a:rPr>
              <a:t>Video is dominating ALL Social Media Platforms</a:t>
            </a:r>
            <a:endParaRPr lang="en-US" altLang="en-US" sz="4300" dirty="0">
              <a:solidFill>
                <a:srgbClr val="0070C0"/>
              </a:solidFill>
              <a:latin typeface="Book Antiqua" panose="02040602050305030304" pitchFamily="18" charset="0"/>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389684" y="1530164"/>
            <a:ext cx="4581525" cy="3448050"/>
          </a:xfrm>
          <a:prstGeom prst="rect">
            <a:avLst/>
          </a:prstGeom>
        </p:spPr>
      </p:pic>
      <p:pic>
        <p:nvPicPr>
          <p:cNvPr id="6" name="Picture 5"/>
          <p:cNvPicPr>
            <a:picLocks noChangeAspect="1"/>
          </p:cNvPicPr>
          <p:nvPr/>
        </p:nvPicPr>
        <p:blipFill>
          <a:blip r:embed="rId3"/>
          <a:stretch>
            <a:fillRect/>
          </a:stretch>
        </p:blipFill>
        <p:spPr>
          <a:xfrm>
            <a:off x="5431210" y="1854014"/>
            <a:ext cx="6143625" cy="2800350"/>
          </a:xfrm>
          <a:prstGeom prst="rect">
            <a:avLst/>
          </a:prstGeom>
        </p:spPr>
      </p:pic>
    </p:spTree>
    <p:extLst>
      <p:ext uri="{BB962C8B-B14F-4D97-AF65-F5344CB8AC3E}">
        <p14:creationId xmlns:p14="http://schemas.microsoft.com/office/powerpoint/2010/main" val="337953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6200" y="172291"/>
            <a:ext cx="10574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rgbClr val="0070C0"/>
                </a:solidFill>
                <a:latin typeface="Book Antiqua" panose="02040602050305030304" pitchFamily="18" charset="0"/>
                <a:cs typeface="Aharoni" panose="02010803020104030203" pitchFamily="2" charset="-79"/>
              </a:rPr>
              <a:t>Go Live</a:t>
            </a:r>
            <a:endParaRPr lang="en-US" altLang="en-US" sz="4400" dirty="0">
              <a:solidFill>
                <a:srgbClr val="0070C0"/>
              </a:solidFill>
              <a:latin typeface="Book Antiqua" panose="02040602050305030304" pitchFamily="18" charset="0"/>
              <a:cs typeface="Aharoni" panose="02010803020104030203" pitchFamily="2" charset="-79"/>
            </a:endParaRPr>
          </a:p>
        </p:txBody>
      </p:sp>
      <p:sp>
        <p:nvSpPr>
          <p:cNvPr id="3" name="TextBox 2"/>
          <p:cNvSpPr txBox="1"/>
          <p:nvPr/>
        </p:nvSpPr>
        <p:spPr>
          <a:xfrm>
            <a:off x="591670" y="1432886"/>
            <a:ext cx="10408024" cy="4893647"/>
          </a:xfrm>
          <a:prstGeom prst="rect">
            <a:avLst/>
          </a:prstGeom>
          <a:noFill/>
        </p:spPr>
        <p:txBody>
          <a:bodyPr wrap="square" rtlCol="0">
            <a:spAutoFit/>
          </a:bodyPr>
          <a:lstStyle/>
          <a:p>
            <a:r>
              <a:rPr lang="en-US" sz="2400" dirty="0" smtClean="0">
                <a:latin typeface="Book Antiqua" panose="02040602050305030304" pitchFamily="18" charset="0"/>
              </a:rPr>
              <a:t>You can go live on just about all the major social media platforms:</a:t>
            </a:r>
          </a:p>
          <a:p>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Snapchat</a:t>
            </a:r>
          </a:p>
          <a:p>
            <a:pPr marL="342900" indent="-342900">
              <a:buAutoNum type="arabicPeriod"/>
            </a:pPr>
            <a:r>
              <a:rPr lang="en-US" sz="2400" dirty="0" smtClean="0">
                <a:latin typeface="Book Antiqua" panose="02040602050305030304" pitchFamily="18" charset="0"/>
              </a:rPr>
              <a:t>Instagram</a:t>
            </a:r>
          </a:p>
          <a:p>
            <a:pPr marL="342900" indent="-342900">
              <a:buAutoNum type="arabicPeriod"/>
            </a:pPr>
            <a:r>
              <a:rPr lang="en-US" sz="2400" dirty="0" smtClean="0">
                <a:latin typeface="Book Antiqua" panose="02040602050305030304" pitchFamily="18" charset="0"/>
              </a:rPr>
              <a:t>Facebook</a:t>
            </a:r>
          </a:p>
          <a:p>
            <a:pPr marL="342900" indent="-342900">
              <a:buAutoNum type="arabicPeriod"/>
            </a:pPr>
            <a:r>
              <a:rPr lang="en-US" sz="2400" dirty="0" err="1" smtClean="0">
                <a:latin typeface="Book Antiqua" panose="02040602050305030304" pitchFamily="18" charset="0"/>
              </a:rPr>
              <a:t>Youtube</a:t>
            </a:r>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Periscope</a:t>
            </a:r>
          </a:p>
          <a:p>
            <a:pPr marL="342900" indent="-342900">
              <a:buAutoNum type="arabicPeriod"/>
            </a:pPr>
            <a:endParaRPr lang="en-US" sz="2400" dirty="0">
              <a:latin typeface="Book Antiqua" panose="02040602050305030304" pitchFamily="18" charset="0"/>
            </a:endParaRPr>
          </a:p>
          <a:p>
            <a:r>
              <a:rPr lang="en-US" sz="2400" dirty="0" smtClean="0">
                <a:latin typeface="Book Antiqua" panose="02040602050305030304" pitchFamily="18" charset="0"/>
              </a:rPr>
              <a:t>People want to see the real side of brands, which makes this go live feature so popular.</a:t>
            </a:r>
          </a:p>
          <a:p>
            <a:endParaRPr lang="en-US" sz="2400" dirty="0">
              <a:latin typeface="Book Antiqua" panose="02040602050305030304" pitchFamily="18" charset="0"/>
            </a:endParaRPr>
          </a:p>
          <a:p>
            <a:r>
              <a:rPr lang="en-US" sz="2400" dirty="0" smtClean="0">
                <a:latin typeface="Book Antiqua" panose="02040602050305030304" pitchFamily="18" charset="0"/>
              </a:rPr>
              <a:t>Businesses need to incorporate the Go Live  or Snapchat type of strategy into their business.</a:t>
            </a:r>
            <a:endParaRPr lang="en-US" sz="2400" dirty="0">
              <a:latin typeface="Book Antiqua" panose="02040602050305030304" pitchFamily="18" charset="0"/>
            </a:endParaRPr>
          </a:p>
        </p:txBody>
      </p:sp>
      <p:cxnSp>
        <p:nvCxnSpPr>
          <p:cNvPr id="4" name="Straight Connector 3"/>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441770" y="269875"/>
            <a:ext cx="1609725" cy="600075"/>
          </a:xfrm>
          <a:prstGeom prst="rect">
            <a:avLst/>
          </a:prstGeom>
        </p:spPr>
      </p:pic>
    </p:spTree>
    <p:extLst>
      <p:ext uri="{BB962C8B-B14F-4D97-AF65-F5344CB8AC3E}">
        <p14:creationId xmlns:p14="http://schemas.microsoft.com/office/powerpoint/2010/main" val="3957674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4603028" y="3848401"/>
            <a:ext cx="4999885" cy="2353380"/>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a:stretch>
            <a:fillRect/>
          </a:stretch>
        </p:blipFill>
        <p:spPr bwMode="auto">
          <a:xfrm>
            <a:off x="163427" y="5271324"/>
            <a:ext cx="2000250" cy="761999"/>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151947" y="4262597"/>
            <a:ext cx="1800225" cy="819150"/>
          </a:xfrm>
          <a:prstGeom prst="rect">
            <a:avLst/>
          </a:prstGeom>
        </p:spPr>
      </p:pic>
      <p:pic>
        <p:nvPicPr>
          <p:cNvPr id="5" name="Picture 4"/>
          <p:cNvPicPr>
            <a:picLocks noChangeAspect="1"/>
          </p:cNvPicPr>
          <p:nvPr/>
        </p:nvPicPr>
        <p:blipFill>
          <a:blip r:embed="rId5"/>
          <a:stretch>
            <a:fillRect/>
          </a:stretch>
        </p:blipFill>
        <p:spPr>
          <a:xfrm>
            <a:off x="2373148" y="4423379"/>
            <a:ext cx="1911599" cy="815529"/>
          </a:xfrm>
          <a:prstGeom prst="rect">
            <a:avLst/>
          </a:prstGeom>
        </p:spPr>
      </p:pic>
      <p:pic>
        <p:nvPicPr>
          <p:cNvPr id="6" name="Picture 5"/>
          <p:cNvPicPr>
            <a:picLocks noChangeAspect="1"/>
          </p:cNvPicPr>
          <p:nvPr/>
        </p:nvPicPr>
        <p:blipFill>
          <a:blip r:embed="rId6"/>
          <a:stretch>
            <a:fillRect/>
          </a:stretch>
        </p:blipFill>
        <p:spPr>
          <a:xfrm>
            <a:off x="2320031" y="5363365"/>
            <a:ext cx="2097406" cy="650532"/>
          </a:xfrm>
          <a:prstGeom prst="rect">
            <a:avLst/>
          </a:prstGeom>
        </p:spPr>
      </p:pic>
      <p:pic>
        <p:nvPicPr>
          <p:cNvPr id="7" name="Picture 6" descr="NetworktoIncrease Cover.JPG"/>
          <p:cNvPicPr>
            <a:picLocks noChangeAspect="1"/>
          </p:cNvPicPr>
          <p:nvPr/>
        </p:nvPicPr>
        <p:blipFill>
          <a:blip r:embed="rId7" cstate="print"/>
          <a:stretch>
            <a:fillRect/>
          </a:stretch>
        </p:blipFill>
        <p:spPr>
          <a:xfrm>
            <a:off x="8749535" y="1467371"/>
            <a:ext cx="1442687" cy="2048476"/>
          </a:xfrm>
          <a:prstGeom prst="rect">
            <a:avLst/>
          </a:prstGeom>
          <a:ln>
            <a:noFill/>
          </a:ln>
          <a:effectLst>
            <a:outerShdw blurRad="292100" dist="139700" dir="2700000" algn="tl" rotWithShape="0">
              <a:srgbClr val="333333">
                <a:alpha val="65000"/>
              </a:srgbClr>
            </a:outerShdw>
          </a:effectLst>
        </p:spPr>
      </p:pic>
      <p:pic>
        <p:nvPicPr>
          <p:cNvPr id="8" name="Picture 7" descr="successinhighheels.JPG"/>
          <p:cNvPicPr>
            <a:picLocks noChangeAspect="1"/>
          </p:cNvPicPr>
          <p:nvPr/>
        </p:nvPicPr>
        <p:blipFill>
          <a:blip r:embed="rId8" cstate="print"/>
          <a:stretch>
            <a:fillRect/>
          </a:stretch>
        </p:blipFill>
        <p:spPr>
          <a:xfrm>
            <a:off x="7102970" y="1424838"/>
            <a:ext cx="1417034" cy="2081575"/>
          </a:xfrm>
          <a:prstGeom prst="rect">
            <a:avLst/>
          </a:prstGeom>
          <a:ln>
            <a:noFill/>
          </a:ln>
          <a:effectLst>
            <a:outerShdw blurRad="292100" dist="139700" dir="2700000" algn="tl" rotWithShape="0">
              <a:srgbClr val="333333">
                <a:alpha val="65000"/>
              </a:srgbClr>
            </a:outerShdw>
          </a:effectLst>
        </p:spPr>
      </p:pic>
      <p:pic>
        <p:nvPicPr>
          <p:cNvPr id="9" name="Picture 8" descr="Quantum Leap Cover.JPG"/>
          <p:cNvPicPr>
            <a:picLocks noChangeAspect="1"/>
          </p:cNvPicPr>
          <p:nvPr/>
        </p:nvPicPr>
        <p:blipFill>
          <a:blip r:embed="rId9" cstate="print"/>
          <a:stretch>
            <a:fillRect/>
          </a:stretch>
        </p:blipFill>
        <p:spPr>
          <a:xfrm>
            <a:off x="5579083" y="1441388"/>
            <a:ext cx="1371600" cy="207445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517" y="3566455"/>
            <a:ext cx="2180734" cy="601354"/>
          </a:xfrm>
          <a:prstGeom prst="rect">
            <a:avLst/>
          </a:prstGeom>
        </p:spPr>
      </p:pic>
      <p:pic>
        <p:nvPicPr>
          <p:cNvPr id="11" name="Picture 3"/>
          <p:cNvPicPr>
            <a:picLocks noChangeAspect="1" noChangeArrowheads="1"/>
          </p:cNvPicPr>
          <p:nvPr/>
        </p:nvPicPr>
        <p:blipFill>
          <a:blip r:embed="rId11" cstate="print"/>
          <a:srcRect/>
          <a:stretch>
            <a:fillRect/>
          </a:stretch>
        </p:blipFill>
        <p:spPr bwMode="auto">
          <a:xfrm>
            <a:off x="10025922" y="3717976"/>
            <a:ext cx="1914525" cy="1333500"/>
          </a:xfrm>
          <a:prstGeom prst="rect">
            <a:avLst/>
          </a:prstGeom>
          <a:noFill/>
          <a:ln w="9525">
            <a:noFill/>
            <a:miter lim="800000"/>
            <a:headEnd/>
            <a:tailEnd/>
          </a:ln>
        </p:spPr>
      </p:pic>
      <p:sp>
        <p:nvSpPr>
          <p:cNvPr id="12" name="TextBox 11"/>
          <p:cNvSpPr txBox="1"/>
          <p:nvPr/>
        </p:nvSpPr>
        <p:spPr>
          <a:xfrm>
            <a:off x="9568722" y="5241976"/>
            <a:ext cx="2438400" cy="923330"/>
          </a:xfrm>
          <a:prstGeom prst="rect">
            <a:avLst/>
          </a:prstGeom>
          <a:noFill/>
        </p:spPr>
        <p:txBody>
          <a:bodyPr wrap="square" rtlCol="0">
            <a:spAutoFit/>
          </a:bodyPr>
          <a:lstStyle/>
          <a:p>
            <a:pPr algn="ctr"/>
            <a:r>
              <a:rPr lang="en-US" dirty="0" smtClean="0"/>
              <a:t> South of France,</a:t>
            </a:r>
          </a:p>
          <a:p>
            <a:pPr algn="ctr"/>
            <a:r>
              <a:rPr lang="en-US" dirty="0" smtClean="0"/>
              <a:t>Rome, Florence, Pisa, Tuscany, Naples</a:t>
            </a:r>
            <a:endParaRPr lang="en-US" dirty="0"/>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09633" y="1467370"/>
            <a:ext cx="1389223" cy="2083835"/>
          </a:xfrm>
          <a:prstGeom prst="rect">
            <a:avLst/>
          </a:prstGeom>
          <a:ln>
            <a:noFill/>
          </a:ln>
          <a:effectLst>
            <a:outerShdw blurRad="292100" dist="139700" dir="2700000" algn="tl" rotWithShape="0">
              <a:srgbClr val="333333">
                <a:alpha val="65000"/>
              </a:srgbClr>
            </a:outerShdw>
          </a:effectLst>
        </p:spPr>
      </p:pic>
      <p:cxnSp>
        <p:nvCxnSpPr>
          <p:cNvPr id="14" name="Straight Connector 13"/>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7740" y="1183257"/>
            <a:ext cx="2890900" cy="112062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740" y="2364923"/>
            <a:ext cx="2887959" cy="878944"/>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15909" y="3226079"/>
            <a:ext cx="1190761" cy="117124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69579" y="1243111"/>
            <a:ext cx="1828450" cy="2672861"/>
          </a:xfrm>
          <a:prstGeom prst="ellipse">
            <a:avLst/>
          </a:prstGeom>
          <a:ln>
            <a:noFill/>
          </a:ln>
          <a:effectLst>
            <a:softEdge rad="112500"/>
          </a:effectLst>
        </p:spPr>
      </p:pic>
      <p:sp>
        <p:nvSpPr>
          <p:cNvPr id="20"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Who Am I?</a:t>
            </a:r>
            <a:endParaRPr lang="en-US" altLang="en-US" sz="4400" dirty="0">
              <a:solidFill>
                <a:schemeClr val="accent1"/>
              </a:solidFill>
              <a:latin typeface="Book Antiqua" panose="02040602050305030304" pitchFamily="18" charset="0"/>
              <a:cs typeface="Aharoni" panose="02010803020104030203" pitchFamily="2" charset="-79"/>
            </a:endParaRPr>
          </a:p>
        </p:txBody>
      </p:sp>
    </p:spTree>
    <p:extLst>
      <p:ext uri="{BB962C8B-B14F-4D97-AF65-F5344CB8AC3E}">
        <p14:creationId xmlns:p14="http://schemas.microsoft.com/office/powerpoint/2010/main" val="52075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6200" y="185738"/>
            <a:ext cx="10574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rgbClr val="0070C0"/>
                </a:solidFill>
                <a:latin typeface="Book Antiqua" panose="02040602050305030304" pitchFamily="18" charset="0"/>
                <a:cs typeface="Aharoni" panose="02010803020104030203" pitchFamily="2" charset="-79"/>
              </a:rPr>
              <a:t>How to Repurpose &amp; Reuse Live Video</a:t>
            </a:r>
            <a:endParaRPr lang="en-US" altLang="en-US" sz="4400" dirty="0">
              <a:solidFill>
                <a:srgbClr val="0070C0"/>
              </a:solidFill>
              <a:latin typeface="Book Antiqua" panose="02040602050305030304" pitchFamily="18" charset="0"/>
              <a:cs typeface="Aharoni" panose="02010803020104030203" pitchFamily="2" charset="-79"/>
            </a:endParaRPr>
          </a:p>
        </p:txBody>
      </p:sp>
      <p:sp>
        <p:nvSpPr>
          <p:cNvPr id="3" name="TextBox 2"/>
          <p:cNvSpPr txBox="1"/>
          <p:nvPr/>
        </p:nvSpPr>
        <p:spPr>
          <a:xfrm>
            <a:off x="591670" y="1446333"/>
            <a:ext cx="10408024" cy="3416320"/>
          </a:xfrm>
          <a:prstGeom prst="rect">
            <a:avLst/>
          </a:prstGeom>
          <a:noFill/>
        </p:spPr>
        <p:txBody>
          <a:bodyPr wrap="square" rtlCol="0">
            <a:spAutoFit/>
          </a:bodyPr>
          <a:lstStyle/>
          <a:p>
            <a:r>
              <a:rPr lang="en-US" sz="2400" dirty="0" smtClean="0">
                <a:latin typeface="Book Antiqua" panose="02040602050305030304" pitchFamily="18" charset="0"/>
              </a:rPr>
              <a:t>Some of the things you can do with your Live Video</a:t>
            </a:r>
          </a:p>
          <a:p>
            <a:endParaRPr lang="en-US" sz="2400" dirty="0" smtClean="0">
              <a:latin typeface="Book Antiqua" panose="02040602050305030304" pitchFamily="18" charset="0"/>
            </a:endParaRPr>
          </a:p>
          <a:p>
            <a:pPr marL="342900" indent="-342900">
              <a:buAutoNum type="arabicPeriod"/>
            </a:pPr>
            <a:r>
              <a:rPr lang="en-US" sz="2400" dirty="0" smtClean="0">
                <a:latin typeface="Book Antiqua" panose="02040602050305030304" pitchFamily="18" charset="0"/>
              </a:rPr>
              <a:t>Upload it to </a:t>
            </a:r>
            <a:r>
              <a:rPr lang="en-US" sz="2400" dirty="0" err="1" smtClean="0">
                <a:latin typeface="Book Antiqua" panose="02040602050305030304" pitchFamily="18" charset="0"/>
              </a:rPr>
              <a:t>Youtube</a:t>
            </a:r>
            <a:r>
              <a:rPr lang="en-US" sz="2400" dirty="0" smtClean="0">
                <a:latin typeface="Book Antiqua" panose="02040602050305030304" pitchFamily="18" charset="0"/>
              </a:rPr>
              <a:t> and Build a </a:t>
            </a:r>
            <a:r>
              <a:rPr lang="en-US" sz="2400" dirty="0" err="1" smtClean="0">
                <a:latin typeface="Book Antiqua" panose="02040602050305030304" pitchFamily="18" charset="0"/>
              </a:rPr>
              <a:t>Youtube</a:t>
            </a:r>
            <a:r>
              <a:rPr lang="en-US" sz="2400" dirty="0" smtClean="0">
                <a:latin typeface="Book Antiqua" panose="02040602050305030304" pitchFamily="18" charset="0"/>
              </a:rPr>
              <a:t> channel</a:t>
            </a:r>
          </a:p>
          <a:p>
            <a:pPr marL="342900" indent="-342900">
              <a:buAutoNum type="arabicPeriod"/>
            </a:pPr>
            <a:r>
              <a:rPr lang="en-US" sz="2400" dirty="0" smtClean="0">
                <a:latin typeface="Book Antiqua" panose="02040602050305030304" pitchFamily="18" charset="0"/>
              </a:rPr>
              <a:t>Add it to your blog</a:t>
            </a:r>
          </a:p>
          <a:p>
            <a:pPr marL="342900" indent="-342900">
              <a:buAutoNum type="arabicPeriod"/>
            </a:pPr>
            <a:r>
              <a:rPr lang="en-US" sz="2400" dirty="0" smtClean="0">
                <a:latin typeface="Book Antiqua" panose="02040602050305030304" pitchFamily="18" charset="0"/>
              </a:rPr>
              <a:t>Send it out via email </a:t>
            </a:r>
          </a:p>
          <a:p>
            <a:pPr marL="342900" indent="-342900">
              <a:buAutoNum type="arabicPeriod"/>
            </a:pPr>
            <a:r>
              <a:rPr lang="en-US" sz="2400" dirty="0" smtClean="0">
                <a:latin typeface="Book Antiqua" panose="02040602050305030304" pitchFamily="18" charset="0"/>
              </a:rPr>
              <a:t>Have it transcribed and turn it into books/</a:t>
            </a:r>
            <a:r>
              <a:rPr lang="en-US" sz="2400" dirty="0" err="1" smtClean="0">
                <a:latin typeface="Book Antiqua" panose="02040602050305030304" pitchFamily="18" charset="0"/>
              </a:rPr>
              <a:t>ebooks</a:t>
            </a:r>
            <a:endParaRPr lang="en-US" sz="2400" dirty="0" smtClean="0">
              <a:latin typeface="Book Antiqua" panose="02040602050305030304" pitchFamily="18" charset="0"/>
            </a:endParaRPr>
          </a:p>
          <a:p>
            <a:pPr marL="342900" indent="-342900">
              <a:buAutoNum type="arabicPeriod"/>
            </a:pPr>
            <a:endParaRPr lang="en-US" sz="2400" dirty="0">
              <a:latin typeface="Book Antiqua" panose="02040602050305030304" pitchFamily="18" charset="0"/>
            </a:endParaRPr>
          </a:p>
          <a:p>
            <a:r>
              <a:rPr lang="en-US" sz="2400" dirty="0" smtClean="0">
                <a:latin typeface="Book Antiqua" panose="02040602050305030304" pitchFamily="18" charset="0"/>
              </a:rPr>
              <a:t>This is just to name a few things that you can do with your video.</a:t>
            </a:r>
          </a:p>
          <a:p>
            <a:pPr marL="342900" indent="-342900">
              <a:buAutoNum type="arabicPeriod"/>
            </a:pPr>
            <a:endParaRPr lang="en-US" sz="2400" dirty="0">
              <a:latin typeface="Book Antiqua" panose="02040602050305030304" pitchFamily="18" charset="0"/>
            </a:endParaRPr>
          </a:p>
        </p:txBody>
      </p:sp>
      <p:cxnSp>
        <p:nvCxnSpPr>
          <p:cNvPr id="4" name="Straight Connector 3"/>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775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0" y="124589"/>
            <a:ext cx="12326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a:solidFill>
                  <a:schemeClr val="accent1"/>
                </a:solidFill>
                <a:latin typeface="Book Antiqua" panose="02040602050305030304" pitchFamily="18" charset="0"/>
                <a:cs typeface="Aharoni" panose="02010803020104030203" pitchFamily="2" charset="-79"/>
              </a:rPr>
              <a:t>Checklist</a:t>
            </a:r>
            <a:r>
              <a:rPr lang="en-US" altLang="en-US" sz="4400" dirty="0" smtClean="0">
                <a:solidFill>
                  <a:srgbClr val="4C216D"/>
                </a:solidFill>
                <a:latin typeface="Aharoni" panose="02010803020104030203" pitchFamily="2" charset="-79"/>
                <a:cs typeface="Aharoni" panose="02010803020104030203" pitchFamily="2" charset="-79"/>
              </a:rPr>
              <a:t> </a:t>
            </a:r>
            <a:r>
              <a:rPr lang="en-US" altLang="en-US" sz="4400" dirty="0">
                <a:solidFill>
                  <a:schemeClr val="accent1"/>
                </a:solidFill>
                <a:latin typeface="Book Antiqua" panose="02040602050305030304" pitchFamily="18" charset="0"/>
                <a:cs typeface="Aharoni" panose="02010803020104030203" pitchFamily="2" charset="-79"/>
              </a:rPr>
              <a:t>for Crafting Your Ad</a:t>
            </a:r>
          </a:p>
        </p:txBody>
      </p:sp>
      <p:sp>
        <p:nvSpPr>
          <p:cNvPr id="13" name="TextBox 12"/>
          <p:cNvSpPr txBox="1"/>
          <p:nvPr/>
        </p:nvSpPr>
        <p:spPr>
          <a:xfrm>
            <a:off x="780288" y="2243328"/>
            <a:ext cx="7924800" cy="2677656"/>
          </a:xfrm>
          <a:prstGeom prst="rect">
            <a:avLst/>
          </a:prstGeom>
          <a:noFill/>
        </p:spPr>
        <p:txBody>
          <a:bodyPr wrap="square" rtlCol="0">
            <a:spAutoFit/>
          </a:bodyPr>
          <a:lstStyle/>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 Make sure you have a great offer (Lead Bait)</a:t>
            </a: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Design the right Lead Capture Page</a:t>
            </a: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Design Your Thank You Pages</a:t>
            </a: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Make sure your Pages are Connect to Email Marketing</a:t>
            </a: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Test Everything Out First</a:t>
            </a:r>
          </a:p>
          <a:p>
            <a:pPr marL="285750" indent="-285750">
              <a:buFont typeface="Wingdings" panose="05000000000000000000" pitchFamily="2" charset="2"/>
              <a:buChar char="ü"/>
            </a:pPr>
            <a:r>
              <a:rPr lang="en-US" sz="2400" dirty="0" smtClean="0">
                <a:latin typeface="Arial" panose="020B0604020202020204" pitchFamily="34" charset="0"/>
                <a:cs typeface="Arial" panose="020B0604020202020204" pitchFamily="34" charset="0"/>
              </a:rPr>
              <a:t>Plan your ad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(Video, Engagement, etc.)</a:t>
            </a:r>
          </a:p>
          <a:p>
            <a:pPr marL="285750" indent="-285750">
              <a:buFont typeface="Wingdings" panose="05000000000000000000" pitchFamily="2" charset="2"/>
              <a:buChar char="ü"/>
            </a:pPr>
            <a:endParaRPr lang="en-US" sz="2400" dirty="0" smtClean="0">
              <a:latin typeface="Arial" panose="020B0604020202020204" pitchFamily="34" charset="0"/>
              <a:cs typeface="Arial" panose="020B0604020202020204" pitchFamily="34" charset="0"/>
            </a:endParaRPr>
          </a:p>
        </p:txBody>
      </p:sp>
      <p:sp>
        <p:nvSpPr>
          <p:cNvPr id="14" name="TextBox 13"/>
          <p:cNvSpPr txBox="1"/>
          <p:nvPr/>
        </p:nvSpPr>
        <p:spPr>
          <a:xfrm>
            <a:off x="780288" y="1539540"/>
            <a:ext cx="732739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What you must do outside of Facebook first…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66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085652" y="886139"/>
            <a:ext cx="973855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5400" b="1" dirty="0" smtClean="0">
                <a:solidFill>
                  <a:srgbClr val="0070C0"/>
                </a:solidFill>
                <a:latin typeface="Book Antiqua" panose="02040602050305030304" pitchFamily="18" charset="0"/>
              </a:rPr>
              <a:t>Instagram Marketing 101</a:t>
            </a:r>
            <a:endParaRPr lang="en-US" sz="5400" b="1" dirty="0">
              <a:solidFill>
                <a:srgbClr val="0070C0"/>
              </a:solidFill>
              <a:latin typeface="Book Antiqua" panose="02040602050305030304" pitchFamily="18" charset="0"/>
            </a:endParaRPr>
          </a:p>
          <a:p>
            <a:pPr algn="ctr" eaLnBrk="1" hangingPunct="1"/>
            <a:endParaRPr lang="en-US" altLang="en-US" sz="800" dirty="0">
              <a:solidFill>
                <a:srgbClr val="CC0099"/>
              </a:solidFill>
              <a:latin typeface="Arial Black" panose="020B0A04020102020204" pitchFamily="34" charset="0"/>
              <a:cs typeface="Aharoni" panose="02010803020104030203" pitchFamily="2" charset="-79"/>
            </a:endParaRPr>
          </a:p>
        </p:txBody>
      </p:sp>
      <p:pic>
        <p:nvPicPr>
          <p:cNvPr id="5" name="Picture 4"/>
          <p:cNvPicPr>
            <a:picLocks noChangeAspect="1"/>
          </p:cNvPicPr>
          <p:nvPr/>
        </p:nvPicPr>
        <p:blipFill>
          <a:blip r:embed="rId2"/>
          <a:stretch>
            <a:fillRect/>
          </a:stretch>
        </p:blipFill>
        <p:spPr>
          <a:xfrm>
            <a:off x="3821051" y="2157413"/>
            <a:ext cx="3971925" cy="3457575"/>
          </a:xfrm>
          <a:prstGeom prst="rect">
            <a:avLst/>
          </a:prstGeom>
        </p:spPr>
      </p:pic>
    </p:spTree>
    <p:extLst>
      <p:ext uri="{BB962C8B-B14F-4D97-AF65-F5344CB8AC3E}">
        <p14:creationId xmlns:p14="http://schemas.microsoft.com/office/powerpoint/2010/main" val="2049025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0" y="124589"/>
            <a:ext cx="12326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First Things First Setting Up Your Profile</a:t>
            </a:r>
            <a:endParaRPr lang="en-US" altLang="en-US" sz="4400" dirty="0">
              <a:solidFill>
                <a:schemeClr val="accent1"/>
              </a:solidFill>
              <a:latin typeface="Book Antiqua" panose="02040602050305030304" pitchFamily="18" charset="0"/>
              <a:cs typeface="Aharoni" panose="02010803020104030203" pitchFamily="2" charset="-79"/>
            </a:endParaRPr>
          </a:p>
        </p:txBody>
      </p:sp>
      <p:pic>
        <p:nvPicPr>
          <p:cNvPr id="20" name="Picture 19"/>
          <p:cNvPicPr>
            <a:picLocks noChangeAspect="1"/>
          </p:cNvPicPr>
          <p:nvPr/>
        </p:nvPicPr>
        <p:blipFill>
          <a:blip r:embed="rId2"/>
          <a:stretch>
            <a:fillRect/>
          </a:stretch>
        </p:blipFill>
        <p:spPr>
          <a:xfrm>
            <a:off x="3939988" y="1172806"/>
            <a:ext cx="2851995" cy="4905266"/>
          </a:xfrm>
          <a:prstGeom prst="rect">
            <a:avLst/>
          </a:prstGeom>
        </p:spPr>
      </p:pic>
      <p:pic>
        <p:nvPicPr>
          <p:cNvPr id="21" name="Picture 20"/>
          <p:cNvPicPr>
            <a:picLocks noChangeAspect="1"/>
          </p:cNvPicPr>
          <p:nvPr/>
        </p:nvPicPr>
        <p:blipFill>
          <a:blip r:embed="rId3"/>
          <a:stretch>
            <a:fillRect/>
          </a:stretch>
        </p:blipFill>
        <p:spPr>
          <a:xfrm>
            <a:off x="6632324" y="1179354"/>
            <a:ext cx="3070550" cy="501916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66" y="1249204"/>
            <a:ext cx="3241022" cy="4988859"/>
          </a:xfrm>
          <a:prstGeom prst="rect">
            <a:avLst/>
          </a:prstGeom>
        </p:spPr>
      </p:pic>
      <p:pic>
        <p:nvPicPr>
          <p:cNvPr id="23" name="Picture 22"/>
          <p:cNvPicPr>
            <a:picLocks noChangeAspect="1"/>
          </p:cNvPicPr>
          <p:nvPr/>
        </p:nvPicPr>
        <p:blipFill>
          <a:blip r:embed="rId5"/>
          <a:stretch>
            <a:fillRect/>
          </a:stretch>
        </p:blipFill>
        <p:spPr>
          <a:xfrm>
            <a:off x="9484319" y="1249204"/>
            <a:ext cx="2661271" cy="4828867"/>
          </a:xfrm>
          <a:prstGeom prst="rect">
            <a:avLst/>
          </a:prstGeom>
        </p:spPr>
      </p:pic>
    </p:spTree>
    <p:extLst>
      <p:ext uri="{BB962C8B-B14F-4D97-AF65-F5344CB8AC3E}">
        <p14:creationId xmlns:p14="http://schemas.microsoft.com/office/powerpoint/2010/main" val="3311272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76200" y="185738"/>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Build a Specific Audience of Followers</a:t>
            </a:r>
            <a:endParaRPr lang="en-US" altLang="en-US" sz="32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a:spLocks noChangeArrowheads="1"/>
          </p:cNvSpPr>
          <p:nvPr/>
        </p:nvSpPr>
        <p:spPr bwMode="auto">
          <a:xfrm>
            <a:off x="1268137" y="1607578"/>
            <a:ext cx="965572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742950" indent="-742950" eaLnBrk="1" hangingPunct="1">
              <a:buFont typeface="+mj-lt"/>
              <a:buAutoNum type="arabicPeriod"/>
            </a:pPr>
            <a:r>
              <a:rPr lang="en-US" altLang="en-US" sz="3600" dirty="0" smtClean="0">
                <a:solidFill>
                  <a:schemeClr val="accent1"/>
                </a:solidFill>
                <a:latin typeface="Book Antiqua" panose="02040602050305030304" pitchFamily="18" charset="0"/>
                <a:cs typeface="Arial" panose="020B0604020202020204" pitchFamily="34" charset="0"/>
              </a:rPr>
              <a:t>Use the Right #Hashtags</a:t>
            </a:r>
          </a:p>
          <a:p>
            <a:pPr marL="742950" indent="-742950" eaLnBrk="1" hangingPunct="1">
              <a:buFont typeface="+mj-lt"/>
              <a:buAutoNum type="arabicPeriod"/>
            </a:pPr>
            <a:r>
              <a:rPr lang="en-US" altLang="en-US" sz="3600" dirty="0" smtClean="0">
                <a:solidFill>
                  <a:schemeClr val="accent1"/>
                </a:solidFill>
                <a:latin typeface="Book Antiqua" panose="02040602050305030304" pitchFamily="18" charset="0"/>
                <a:cs typeface="Arial" panose="020B0604020202020204" pitchFamily="34" charset="0"/>
              </a:rPr>
              <a:t>Use the Right Filters – Normal</a:t>
            </a:r>
          </a:p>
          <a:p>
            <a:pPr marL="742950" indent="-742950" eaLnBrk="1" hangingPunct="1">
              <a:buFont typeface="+mj-lt"/>
              <a:buAutoNum type="arabicPeriod"/>
            </a:pPr>
            <a:r>
              <a:rPr lang="en-US" altLang="en-US" sz="3600" dirty="0" smtClean="0">
                <a:solidFill>
                  <a:schemeClr val="accent1"/>
                </a:solidFill>
                <a:latin typeface="Book Antiqua" panose="02040602050305030304" pitchFamily="18" charset="0"/>
                <a:cs typeface="Arial" panose="020B0604020202020204" pitchFamily="34" charset="0"/>
              </a:rPr>
              <a:t>Grab your Competitors Followers</a:t>
            </a:r>
          </a:p>
          <a:p>
            <a:pPr marL="742950" indent="-742950" eaLnBrk="1" hangingPunct="1">
              <a:buFont typeface="+mj-lt"/>
              <a:buAutoNum type="arabicPeriod"/>
            </a:pPr>
            <a:r>
              <a:rPr lang="en-US" altLang="en-US" sz="3600" dirty="0" smtClean="0">
                <a:solidFill>
                  <a:schemeClr val="accent1"/>
                </a:solidFill>
                <a:latin typeface="Book Antiqua" panose="02040602050305030304" pitchFamily="18" charset="0"/>
                <a:cs typeface="Arial" panose="020B0604020202020204" pitchFamily="34" charset="0"/>
              </a:rPr>
              <a:t>Use Apps </a:t>
            </a:r>
            <a:r>
              <a:rPr lang="en-US" altLang="en-US" sz="3600" dirty="0" smtClean="0">
                <a:solidFill>
                  <a:schemeClr val="accent1"/>
                </a:solidFill>
                <a:latin typeface="Book Antiqua" panose="02040602050305030304" pitchFamily="18" charset="0"/>
                <a:cs typeface="Arial" panose="020B0604020202020204" pitchFamily="34" charset="0"/>
              </a:rPr>
              <a:t>(Cleaner &amp; </a:t>
            </a:r>
            <a:r>
              <a:rPr lang="en-US" altLang="en-US" sz="3600" dirty="0" err="1" smtClean="0">
                <a:solidFill>
                  <a:schemeClr val="accent1"/>
                </a:solidFill>
                <a:latin typeface="Book Antiqua" panose="02040602050305030304" pitchFamily="18" charset="0"/>
                <a:cs typeface="Arial" panose="020B0604020202020204" pitchFamily="34" charset="0"/>
              </a:rPr>
              <a:t>Crowdfire</a:t>
            </a:r>
            <a:r>
              <a:rPr lang="en-US" altLang="en-US" sz="3600" dirty="0" smtClean="0">
                <a:solidFill>
                  <a:schemeClr val="accent1"/>
                </a:solidFill>
                <a:latin typeface="Book Antiqua" panose="02040602050305030304" pitchFamily="18" charset="0"/>
                <a:cs typeface="Arial" panose="020B0604020202020204" pitchFamily="34" charset="0"/>
              </a:rPr>
              <a:t>)</a:t>
            </a:r>
          </a:p>
          <a:p>
            <a:pPr marL="742950" indent="-742950" eaLnBrk="1" hangingPunct="1">
              <a:buFont typeface="+mj-lt"/>
              <a:buAutoNum type="arabicPeriod"/>
            </a:pPr>
            <a:endParaRPr lang="en-US" altLang="en-US" sz="3600" dirty="0" smtClean="0">
              <a:solidFill>
                <a:schemeClr val="accent1"/>
              </a:solidFill>
              <a:latin typeface="Book Antiqua" panose="02040602050305030304" pitchFamily="18" charset="0"/>
              <a:cs typeface="Arial" panose="020B0604020202020204" pitchFamily="34" charset="0"/>
            </a:endParaRPr>
          </a:p>
          <a:p>
            <a:pPr eaLnBrk="1" hangingPunct="1"/>
            <a:endParaRPr lang="en-US" altLang="en-US" sz="1600" dirty="0" smtClean="0">
              <a:solidFill>
                <a:schemeClr val="accent1"/>
              </a:solidFill>
              <a:latin typeface="Book Antiqua" panose="02040602050305030304" pitchFamily="18" charset="0"/>
              <a:cs typeface="Arial" panose="020B0604020202020204" pitchFamily="34" charset="0"/>
            </a:endParaRPr>
          </a:p>
          <a:p>
            <a:pPr eaLnBrk="1" hangingPunct="1"/>
            <a:endParaRPr lang="en-US" altLang="en-US" sz="3600" dirty="0" smtClean="0">
              <a:solidFill>
                <a:schemeClr val="accent1"/>
              </a:solidFill>
              <a:latin typeface="Book Antiqua" panose="02040602050305030304" pitchFamily="18"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938366" y="4639361"/>
            <a:ext cx="3867150" cy="1095375"/>
          </a:xfrm>
          <a:prstGeom prst="rect">
            <a:avLst/>
          </a:prstGeom>
        </p:spPr>
      </p:pic>
      <p:pic>
        <p:nvPicPr>
          <p:cNvPr id="7" name="Picture 6"/>
          <p:cNvPicPr>
            <a:picLocks noChangeAspect="1"/>
          </p:cNvPicPr>
          <p:nvPr/>
        </p:nvPicPr>
        <p:blipFill>
          <a:blip r:embed="rId3"/>
          <a:stretch>
            <a:fillRect/>
          </a:stretch>
        </p:blipFill>
        <p:spPr>
          <a:xfrm>
            <a:off x="7151594" y="4144060"/>
            <a:ext cx="2057400" cy="2085975"/>
          </a:xfrm>
          <a:prstGeom prst="rect">
            <a:avLst/>
          </a:prstGeom>
        </p:spPr>
      </p:pic>
    </p:spTree>
    <p:extLst>
      <p:ext uri="{BB962C8B-B14F-4D97-AF65-F5344CB8AC3E}">
        <p14:creationId xmlns:p14="http://schemas.microsoft.com/office/powerpoint/2010/main" val="462194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197224" y="269038"/>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Types of Posts</a:t>
            </a:r>
            <a:endParaRPr lang="en-US" altLang="en-US" sz="3200" dirty="0">
              <a:solidFill>
                <a:schemeClr val="accent1"/>
              </a:solidFill>
              <a:latin typeface="Book Antiqua" panose="02040602050305030304" pitchFamily="18" charset="0"/>
              <a:cs typeface="Aharoni" panose="02010803020104030203" pitchFamily="2" charset="-79"/>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4559" y="1407217"/>
            <a:ext cx="2610988" cy="46417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416" y="1407217"/>
            <a:ext cx="2573168" cy="45745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26" y="1407217"/>
            <a:ext cx="2535348" cy="4507286"/>
          </a:xfrm>
          <a:prstGeom prst="rect">
            <a:avLst/>
          </a:prstGeom>
        </p:spPr>
      </p:pic>
    </p:spTree>
    <p:extLst>
      <p:ext uri="{BB962C8B-B14F-4D97-AF65-F5344CB8AC3E}">
        <p14:creationId xmlns:p14="http://schemas.microsoft.com/office/powerpoint/2010/main" val="2607911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141194" y="264526"/>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Instagram Marketing &amp; Conversion Tips</a:t>
            </a:r>
            <a:endParaRPr lang="en-US" altLang="en-US" sz="32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a:spLocks noChangeArrowheads="1"/>
          </p:cNvSpPr>
          <p:nvPr/>
        </p:nvSpPr>
        <p:spPr bwMode="auto">
          <a:xfrm>
            <a:off x="578039" y="1782388"/>
            <a:ext cx="1103592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Start with a goal (drive traffic to an offer), a posting strategy and content plan</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Use Images/Video (Instagram Live)</a:t>
            </a:r>
            <a:endParaRPr lang="en-US" altLang="en-US" sz="2800" dirty="0">
              <a:solidFill>
                <a:schemeClr val="accent1"/>
              </a:solidFill>
              <a:latin typeface="Book Antiqua" panose="02040602050305030304" pitchFamily="18" charset="0"/>
              <a:cs typeface="Arial" panose="020B0604020202020204" pitchFamily="34" charset="0"/>
            </a:endParaRP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Use Brand Specific Hashtags #SBBC2017 or Trending Hashtags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Again Use Emoji’s in your CTA’s(Click the link above) </a:t>
            </a:r>
            <a:endParaRPr lang="en-US" altLang="en-US" sz="2800" dirty="0">
              <a:solidFill>
                <a:schemeClr val="accent1"/>
              </a:solidFill>
              <a:latin typeface="Book Antiqua" panose="02040602050305030304" pitchFamily="18" charset="0"/>
              <a:cs typeface="Arial" panose="020B0604020202020204" pitchFamily="34" charset="0"/>
            </a:endParaRP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Connect/Partner </a:t>
            </a:r>
            <a:r>
              <a:rPr lang="en-US" altLang="en-US" sz="2800" dirty="0" smtClean="0">
                <a:solidFill>
                  <a:schemeClr val="accent1"/>
                </a:solidFill>
                <a:latin typeface="Book Antiqua" panose="02040602050305030304" pitchFamily="18" charset="0"/>
                <a:cs typeface="Arial" panose="020B0604020202020204" pitchFamily="34" charset="0"/>
              </a:rPr>
              <a:t>with other Influencers</a:t>
            </a:r>
          </a:p>
          <a:p>
            <a:pPr marL="742950" indent="-742950" eaLnBrk="1" hangingPunct="1">
              <a:buFont typeface="+mj-lt"/>
              <a:buAutoNum type="arabicPeriod"/>
            </a:pPr>
            <a:r>
              <a:rPr lang="en-US" altLang="en-US" sz="2800" dirty="0" smtClean="0">
                <a:solidFill>
                  <a:schemeClr val="accent1"/>
                </a:solidFill>
                <a:latin typeface="Book Antiqua" panose="02040602050305030304" pitchFamily="18" charset="0"/>
                <a:cs typeface="Arial" panose="020B0604020202020204" pitchFamily="34" charset="0"/>
              </a:rPr>
              <a:t>Compelling Storytelling Paid (Sponsored)Ads</a:t>
            </a:r>
          </a:p>
        </p:txBody>
      </p:sp>
      <p:pic>
        <p:nvPicPr>
          <p:cNvPr id="6" name="Picture 5"/>
          <p:cNvPicPr>
            <a:picLocks noChangeAspect="1"/>
          </p:cNvPicPr>
          <p:nvPr/>
        </p:nvPicPr>
        <p:blipFill>
          <a:blip r:embed="rId2"/>
          <a:stretch>
            <a:fillRect/>
          </a:stretch>
        </p:blipFill>
        <p:spPr>
          <a:xfrm>
            <a:off x="10469163" y="3510801"/>
            <a:ext cx="419938" cy="546425"/>
          </a:xfrm>
          <a:prstGeom prst="rect">
            <a:avLst/>
          </a:prstGeom>
        </p:spPr>
      </p:pic>
      <p:pic>
        <p:nvPicPr>
          <p:cNvPr id="7" name="Picture 6"/>
          <p:cNvPicPr>
            <a:picLocks noChangeAspect="1"/>
          </p:cNvPicPr>
          <p:nvPr/>
        </p:nvPicPr>
        <p:blipFill>
          <a:blip r:embed="rId2"/>
          <a:stretch>
            <a:fillRect/>
          </a:stretch>
        </p:blipFill>
        <p:spPr>
          <a:xfrm>
            <a:off x="10907350" y="3510801"/>
            <a:ext cx="419938" cy="546425"/>
          </a:xfrm>
          <a:prstGeom prst="rect">
            <a:avLst/>
          </a:prstGeom>
        </p:spPr>
      </p:pic>
      <p:pic>
        <p:nvPicPr>
          <p:cNvPr id="8" name="Picture 7"/>
          <p:cNvPicPr>
            <a:picLocks noChangeAspect="1"/>
          </p:cNvPicPr>
          <p:nvPr/>
        </p:nvPicPr>
        <p:blipFill>
          <a:blip r:embed="rId2"/>
          <a:stretch>
            <a:fillRect/>
          </a:stretch>
        </p:blipFill>
        <p:spPr>
          <a:xfrm>
            <a:off x="10051147" y="3510801"/>
            <a:ext cx="419938" cy="546425"/>
          </a:xfrm>
          <a:prstGeom prst="rect">
            <a:avLst/>
          </a:prstGeom>
        </p:spPr>
      </p:pic>
    </p:spTree>
    <p:extLst>
      <p:ext uri="{BB962C8B-B14F-4D97-AF65-F5344CB8AC3E}">
        <p14:creationId xmlns:p14="http://schemas.microsoft.com/office/powerpoint/2010/main" val="502872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4"/>
          <p:cNvSpPr txBox="1">
            <a:spLocks noChangeArrowheads="1"/>
          </p:cNvSpPr>
          <p:nvPr/>
        </p:nvSpPr>
        <p:spPr bwMode="auto">
          <a:xfrm>
            <a:off x="0" y="199389"/>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I will know I am winning when…</a:t>
            </a:r>
            <a:endParaRPr lang="en-US" altLang="en-US" sz="32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a:spLocks noChangeArrowheads="1"/>
          </p:cNvSpPr>
          <p:nvPr/>
        </p:nvSpPr>
        <p:spPr bwMode="auto">
          <a:xfrm>
            <a:off x="317878" y="1331974"/>
            <a:ext cx="1103592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smtClean="0">
                <a:solidFill>
                  <a:schemeClr val="accent1"/>
                </a:solidFill>
                <a:latin typeface="Book Antiqua" panose="02040602050305030304" pitchFamily="18" charset="0"/>
                <a:cs typeface="Arial" panose="020B0604020202020204" pitchFamily="34" charset="0"/>
              </a:rPr>
              <a:t>I achieve my stated goals:</a:t>
            </a:r>
          </a:p>
          <a:p>
            <a:pPr eaLnBrk="1" hangingPunct="1"/>
            <a:endParaRPr lang="en-US" altLang="en-US" sz="2800" dirty="0" smtClean="0">
              <a:solidFill>
                <a:schemeClr val="accent1"/>
              </a:solidFill>
              <a:latin typeface="Book Antiqua" panose="02040602050305030304" pitchFamily="18" charset="0"/>
              <a:cs typeface="Arial" panose="020B0604020202020204" pitchFamily="34" charset="0"/>
            </a:endParaRPr>
          </a:p>
          <a:p>
            <a:pPr marL="1885950" lvl="2" indent="-742950" eaLnBrk="1" hangingPunct="1">
              <a:buFont typeface="Arial" panose="020B0604020202020204" pitchFamily="34" charset="0"/>
              <a:buChar char="•"/>
            </a:pPr>
            <a:r>
              <a:rPr lang="en-US" altLang="en-US" sz="2800" dirty="0">
                <a:solidFill>
                  <a:schemeClr val="accent1"/>
                </a:solidFill>
                <a:latin typeface="Book Antiqua" panose="02040602050305030304" pitchFamily="18" charset="0"/>
                <a:cs typeface="Arial" panose="020B0604020202020204" pitchFamily="34" charset="0"/>
              </a:rPr>
              <a:t># of followers </a:t>
            </a:r>
            <a:r>
              <a:rPr lang="en-US" altLang="en-US" sz="2800" dirty="0" smtClean="0">
                <a:solidFill>
                  <a:schemeClr val="accent1"/>
                </a:solidFill>
                <a:latin typeface="Book Antiqua" panose="02040602050305030304" pitchFamily="18" charset="0"/>
                <a:cs typeface="Arial" panose="020B0604020202020204" pitchFamily="34" charset="0"/>
              </a:rPr>
              <a:t>increase</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Subscribers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Leads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Downloads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Sales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Increased Engagements, Likes, Comments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My phone rings</a:t>
            </a:r>
          </a:p>
          <a:p>
            <a:pPr marL="1885950" lvl="2" indent="-742950" eaLnBrk="1" hangingPunct="1">
              <a:buFont typeface="Arial" panose="020B0604020202020204" pitchFamily="34" charset="0"/>
              <a:buChar char="•"/>
            </a:pPr>
            <a:r>
              <a:rPr lang="en-US" altLang="en-US" sz="2800" dirty="0" smtClean="0">
                <a:solidFill>
                  <a:schemeClr val="accent1"/>
                </a:solidFill>
                <a:latin typeface="Book Antiqua" panose="02040602050305030304" pitchFamily="18" charset="0"/>
                <a:cs typeface="Arial" panose="020B0604020202020204" pitchFamily="34" charset="0"/>
              </a:rPr>
              <a:t>Website Traffic Increases</a:t>
            </a:r>
          </a:p>
          <a:p>
            <a:pPr marL="742950" indent="-742950" eaLnBrk="1" hangingPunct="1">
              <a:buFont typeface="+mj-lt"/>
              <a:buAutoNum type="arabicPeriod"/>
            </a:pPr>
            <a:endParaRPr lang="en-US" altLang="en-US" sz="2800" dirty="0" smtClean="0">
              <a:solidFill>
                <a:schemeClr val="accent1"/>
              </a:solidFill>
              <a:latin typeface="Book Antiqua" panose="02040602050305030304" pitchFamily="18"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941881" y="4698743"/>
            <a:ext cx="1672080" cy="1460011"/>
          </a:xfrm>
          <a:prstGeom prst="rect">
            <a:avLst/>
          </a:prstGeom>
        </p:spPr>
      </p:pic>
      <p:pic>
        <p:nvPicPr>
          <p:cNvPr id="7" name="Picture 6"/>
          <p:cNvPicPr>
            <a:picLocks noChangeAspect="1"/>
          </p:cNvPicPr>
          <p:nvPr/>
        </p:nvPicPr>
        <p:blipFill>
          <a:blip r:embed="rId3"/>
          <a:stretch>
            <a:fillRect/>
          </a:stretch>
        </p:blipFill>
        <p:spPr>
          <a:xfrm>
            <a:off x="9994780" y="1265096"/>
            <a:ext cx="1321625" cy="1377390"/>
          </a:xfrm>
          <a:prstGeom prst="rect">
            <a:avLst/>
          </a:prstGeom>
        </p:spPr>
      </p:pic>
      <p:pic>
        <p:nvPicPr>
          <p:cNvPr id="8" name="Picture 7"/>
          <p:cNvPicPr>
            <a:picLocks noChangeAspect="1"/>
          </p:cNvPicPr>
          <p:nvPr/>
        </p:nvPicPr>
        <p:blipFill>
          <a:blip r:embed="rId4"/>
          <a:stretch>
            <a:fillRect/>
          </a:stretch>
        </p:blipFill>
        <p:spPr>
          <a:xfrm>
            <a:off x="10047679" y="3154757"/>
            <a:ext cx="1215825" cy="1140774"/>
          </a:xfrm>
          <a:prstGeom prst="rect">
            <a:avLst/>
          </a:prstGeom>
        </p:spPr>
      </p:pic>
    </p:spTree>
    <p:extLst>
      <p:ext uri="{BB962C8B-B14F-4D97-AF65-F5344CB8AC3E}">
        <p14:creationId xmlns:p14="http://schemas.microsoft.com/office/powerpoint/2010/main" val="2496518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41009" y="2369763"/>
            <a:ext cx="5146322" cy="1825719"/>
          </a:xfrm>
          <a:prstGeom prst="rect">
            <a:avLst/>
          </a:prstGeom>
        </p:spPr>
      </p:pic>
      <p:sp>
        <p:nvSpPr>
          <p:cNvPr id="5" name="Rectangle 4"/>
          <p:cNvSpPr/>
          <p:nvPr/>
        </p:nvSpPr>
        <p:spPr>
          <a:xfrm>
            <a:off x="416859" y="1192321"/>
            <a:ext cx="11389659" cy="923330"/>
          </a:xfrm>
          <a:prstGeom prst="rect">
            <a:avLst/>
          </a:prstGeom>
          <a:noFill/>
        </p:spPr>
        <p:txBody>
          <a:bodyPr wrap="square" lIns="91440" tIns="45720" rIns="91440" bIns="45720">
            <a:spAutoFit/>
          </a:bodyPr>
          <a:lstStyle/>
          <a:p>
            <a:pPr algn="ctr"/>
            <a:r>
              <a:rPr lang="en-US" sz="5400" dirty="0" err="1" smtClean="0">
                <a:ln w="0"/>
                <a:solidFill>
                  <a:schemeClr val="accent1"/>
                </a:solidFill>
                <a:effectLst>
                  <a:outerShdw blurRad="38100" dist="25400" dir="5400000" algn="ctr" rotWithShape="0">
                    <a:srgbClr val="6E747A">
                      <a:alpha val="43000"/>
                    </a:srgbClr>
                  </a:outerShdw>
                </a:effectLst>
                <a:latin typeface="Book Antiqua" panose="02040602050305030304" pitchFamily="18" charset="0"/>
              </a:rPr>
              <a:t>Youtube</a:t>
            </a:r>
            <a:r>
              <a:rPr lang="en-US" sz="5400" dirty="0" smtClean="0">
                <a:ln w="0"/>
                <a:solidFill>
                  <a:schemeClr val="accent1"/>
                </a:solidFill>
                <a:effectLst>
                  <a:outerShdw blurRad="38100" dist="25400" dir="5400000" algn="ctr" rotWithShape="0">
                    <a:srgbClr val="6E747A">
                      <a:alpha val="43000"/>
                    </a:srgbClr>
                  </a:outerShdw>
                </a:effectLst>
                <a:latin typeface="Book Antiqua" panose="02040602050305030304" pitchFamily="18" charset="0"/>
              </a:rPr>
              <a:t> Marketing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anose="02040602050305030304" pitchFamily="18" charset="0"/>
            </a:endParaRPr>
          </a:p>
        </p:txBody>
      </p:sp>
    </p:spTree>
    <p:extLst>
      <p:ext uri="{BB962C8B-B14F-4D97-AF65-F5344CB8AC3E}">
        <p14:creationId xmlns:p14="http://schemas.microsoft.com/office/powerpoint/2010/main" val="3076111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115" y="1479177"/>
            <a:ext cx="11636190" cy="4632037"/>
          </a:xfrm>
          <a:prstGeom prst="rect">
            <a:avLst/>
          </a:prstGeom>
          <a:noFill/>
        </p:spPr>
        <p:txBody>
          <a:bodyPr wrap="square" rtlCol="0">
            <a:spAutoFit/>
          </a:bodyPr>
          <a:lstStyle/>
          <a:p>
            <a:pPr marL="165100" indent="-165100">
              <a:buFont typeface="Arial" pitchFamily="34" charset="0"/>
              <a:buChar char="•"/>
            </a:pPr>
            <a:r>
              <a:rPr lang="en-US" dirty="0" smtClean="0"/>
              <a:t>YouTube is like a quiet storm when it comes to Social Media, because no one really thinks about using it to drive traffic or generate leads for their product or service. (Which is why you should…)  Plus a lot of the videos are old and outdated.  You can look like a hero with new and fresh info.</a:t>
            </a:r>
            <a:endParaRPr lang="en-US" sz="1000" dirty="0" smtClean="0"/>
          </a:p>
          <a:p>
            <a:pPr marL="165100" indent="-165100"/>
            <a:r>
              <a:rPr lang="en-US" sz="1000" dirty="0" smtClean="0"/>
              <a:t> </a:t>
            </a:r>
          </a:p>
          <a:p>
            <a:pPr marL="165100" indent="-165100">
              <a:buFont typeface="Arial" pitchFamily="34" charset="0"/>
              <a:buChar char="•"/>
            </a:pPr>
            <a:r>
              <a:rPr lang="en-US" dirty="0" smtClean="0"/>
              <a:t>It’s huge because it’s the only site that can generate </a:t>
            </a:r>
            <a:r>
              <a:rPr lang="en-US" b="1" dirty="0" smtClean="0"/>
              <a:t>RESIDUAL </a:t>
            </a:r>
            <a:r>
              <a:rPr lang="en-US" dirty="0" smtClean="0"/>
              <a:t>traffic.  If you set it up correctly one time, it can generate leads for you again and again and again.  It’s a set it and forget it type of marketing with a long useful life. </a:t>
            </a:r>
            <a:endParaRPr lang="en-US" sz="1000" dirty="0" smtClean="0"/>
          </a:p>
          <a:p>
            <a:pPr marL="165100" indent="-165100">
              <a:buFont typeface="Arial" pitchFamily="34" charset="0"/>
              <a:buChar char="•"/>
            </a:pPr>
            <a:endParaRPr lang="en-US" sz="1000" dirty="0"/>
          </a:p>
          <a:p>
            <a:pPr marL="165100" indent="-165100">
              <a:buFont typeface="Arial" pitchFamily="34" charset="0"/>
              <a:buChar char="•"/>
            </a:pPr>
            <a:r>
              <a:rPr lang="en-US" dirty="0" smtClean="0"/>
              <a:t> It’s also worthy to note that Video Traffic converts 800% more than text.  (People are Visual).  Allows you to build relationships and rapport with viewers. (Because they see you).</a:t>
            </a:r>
            <a:endParaRPr lang="en-US" sz="1000" dirty="0" smtClean="0"/>
          </a:p>
          <a:p>
            <a:pPr marL="165100" indent="-165100">
              <a:buFont typeface="Arial" pitchFamily="34" charset="0"/>
              <a:buChar char="•"/>
            </a:pPr>
            <a:endParaRPr lang="en-US" sz="500" dirty="0" smtClean="0"/>
          </a:p>
          <a:p>
            <a:pPr marL="165100" indent="-165100">
              <a:buFont typeface="Arial" pitchFamily="34" charset="0"/>
              <a:buChar char="•"/>
            </a:pPr>
            <a:r>
              <a:rPr lang="en-US" dirty="0" smtClean="0"/>
              <a:t>It is currently ranked #3 in </a:t>
            </a:r>
            <a:r>
              <a:rPr lang="en-US" dirty="0" err="1" smtClean="0"/>
              <a:t>Alexa</a:t>
            </a:r>
            <a:r>
              <a:rPr lang="en-US" dirty="0" smtClean="0"/>
              <a:t>.  (After </a:t>
            </a:r>
            <a:r>
              <a:rPr lang="en-US" dirty="0" err="1" smtClean="0"/>
              <a:t>Facebook</a:t>
            </a:r>
            <a:r>
              <a:rPr lang="en-US" dirty="0"/>
              <a:t> </a:t>
            </a:r>
            <a:r>
              <a:rPr lang="en-US" dirty="0" smtClean="0"/>
              <a:t>#2 and Google #1)</a:t>
            </a:r>
            <a:endParaRPr lang="en-US" sz="900" dirty="0" smtClean="0"/>
          </a:p>
          <a:p>
            <a:pPr marL="165100" indent="-165100">
              <a:buFont typeface="Arial" pitchFamily="34" charset="0"/>
              <a:buChar char="•"/>
            </a:pPr>
            <a:endParaRPr lang="en-US" sz="900" dirty="0" smtClean="0"/>
          </a:p>
          <a:p>
            <a:pPr marL="165100" indent="-165100">
              <a:buFont typeface="Arial" pitchFamily="34" charset="0"/>
              <a:buChar char="•"/>
            </a:pPr>
            <a:r>
              <a:rPr lang="en-US" b="1" dirty="0" smtClean="0"/>
              <a:t>YouTube is the 2</a:t>
            </a:r>
            <a:r>
              <a:rPr lang="en-US" b="1" baseline="30000" dirty="0" smtClean="0"/>
              <a:t>nd</a:t>
            </a:r>
            <a:r>
              <a:rPr lang="en-US" b="1" dirty="0" smtClean="0"/>
              <a:t> Largest Search Engine in the world.</a:t>
            </a:r>
            <a:endParaRPr lang="en-US" sz="900" b="1" dirty="0" smtClean="0"/>
          </a:p>
          <a:p>
            <a:pPr marL="165100" indent="-165100">
              <a:buFont typeface="Arial" pitchFamily="34" charset="0"/>
              <a:buChar char="•"/>
            </a:pPr>
            <a:endParaRPr lang="en-US" sz="900" dirty="0"/>
          </a:p>
          <a:p>
            <a:pPr marL="165100" indent="-165100">
              <a:buFont typeface="Arial" pitchFamily="34" charset="0"/>
              <a:buChar char="•"/>
            </a:pPr>
            <a:r>
              <a:rPr lang="en-US" dirty="0" smtClean="0"/>
              <a:t>YouTube has 26 million daily users.  We also now know that people spend more time on YouTube than they do watching TV.  </a:t>
            </a:r>
            <a:endParaRPr lang="en-US" sz="900" dirty="0" smtClean="0"/>
          </a:p>
          <a:p>
            <a:pPr marL="165100" indent="-165100">
              <a:buFont typeface="Arial" pitchFamily="34" charset="0"/>
              <a:buChar char="•"/>
            </a:pPr>
            <a:endParaRPr lang="en-US" sz="900" dirty="0"/>
          </a:p>
          <a:p>
            <a:pPr marL="165100" indent="-165100">
              <a:buFont typeface="Arial" pitchFamily="34" charset="0"/>
              <a:buChar char="•"/>
            </a:pPr>
            <a:r>
              <a:rPr lang="en-US" dirty="0" smtClean="0"/>
              <a:t>YouTube videos get more than 2 Billion views per day.  </a:t>
            </a:r>
            <a:endParaRPr lang="en-US" sz="900" dirty="0" smtClean="0"/>
          </a:p>
          <a:p>
            <a:pPr marL="165100" indent="-165100">
              <a:buFont typeface="Arial" pitchFamily="34" charset="0"/>
              <a:buChar char="•"/>
            </a:pPr>
            <a:endParaRPr lang="en-US" sz="900" dirty="0"/>
          </a:p>
          <a:p>
            <a:pPr marL="165100" indent="-165100">
              <a:buFont typeface="Arial" pitchFamily="34" charset="0"/>
              <a:buChar char="•"/>
            </a:pPr>
            <a:r>
              <a:rPr lang="en-US" dirty="0" smtClean="0"/>
              <a:t>YouTube is also a search engine.  A lot of people go to YouTube to watch videos about specific topics of interest.</a:t>
            </a:r>
            <a:endParaRPr lang="en-US" dirty="0"/>
          </a:p>
        </p:txBody>
      </p:sp>
      <p:cxnSp>
        <p:nvCxnSpPr>
          <p:cNvPr id="3" name="Straight Connector 2"/>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24115" y="219007"/>
            <a:ext cx="82699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The Not So Quiet Storm</a:t>
            </a:r>
            <a:endParaRPr lang="en-US" altLang="en-US" sz="3200" dirty="0">
              <a:solidFill>
                <a:schemeClr val="accent1"/>
              </a:solidFill>
              <a:latin typeface="Book Antiqua" panose="02040602050305030304" pitchFamily="18" charset="0"/>
              <a:cs typeface="Aharoni" panose="02010803020104030203" pitchFamily="2" charset="-79"/>
            </a:endParaRPr>
          </a:p>
        </p:txBody>
      </p:sp>
    </p:spTree>
    <p:extLst>
      <p:ext uri="{BB962C8B-B14F-4D97-AF65-F5344CB8AC3E}">
        <p14:creationId xmlns:p14="http://schemas.microsoft.com/office/powerpoint/2010/main" val="3292431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Topics Covered for Today</a:t>
            </a:r>
            <a:endParaRPr lang="en-US" altLang="en-US" sz="44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p:nvPr/>
        </p:nvSpPr>
        <p:spPr>
          <a:xfrm>
            <a:off x="618565" y="1316412"/>
            <a:ext cx="4114799" cy="4801314"/>
          </a:xfrm>
          <a:prstGeom prst="rect">
            <a:avLst/>
          </a:prstGeom>
          <a:noFill/>
        </p:spPr>
        <p:txBody>
          <a:bodyPr wrap="square" rtlCol="0">
            <a:spAutoFit/>
          </a:bodyPr>
          <a:lstStyle/>
          <a:p>
            <a:r>
              <a:rPr lang="en-US" b="1" u="sng" dirty="0" smtClean="0"/>
              <a:t>Professional Email Marketing Software</a:t>
            </a:r>
          </a:p>
          <a:p>
            <a:r>
              <a:rPr lang="en-US" dirty="0" smtClean="0"/>
              <a:t>Set Up Professional Email Software </a:t>
            </a:r>
          </a:p>
          <a:p>
            <a:r>
              <a:rPr lang="en-US" dirty="0" smtClean="0"/>
              <a:t>Create Your First List</a:t>
            </a:r>
          </a:p>
          <a:p>
            <a:endParaRPr lang="en-US" b="1" u="sng" dirty="0" smtClean="0"/>
          </a:p>
          <a:p>
            <a:r>
              <a:rPr lang="en-US" b="1" u="sng" dirty="0" smtClean="0"/>
              <a:t>Lead Capture Pages</a:t>
            </a:r>
          </a:p>
          <a:p>
            <a:r>
              <a:rPr lang="en-US" dirty="0" smtClean="0"/>
              <a:t>Build </a:t>
            </a:r>
            <a:r>
              <a:rPr lang="en-US" dirty="0"/>
              <a:t>a high quality </a:t>
            </a:r>
            <a:r>
              <a:rPr lang="en-US" dirty="0" smtClean="0"/>
              <a:t>Lead </a:t>
            </a:r>
            <a:r>
              <a:rPr lang="en-US" dirty="0"/>
              <a:t>capture page</a:t>
            </a:r>
          </a:p>
          <a:p>
            <a:r>
              <a:rPr lang="en-US" dirty="0"/>
              <a:t>Identify/Create the Lead Magnet</a:t>
            </a:r>
          </a:p>
          <a:p>
            <a:r>
              <a:rPr lang="en-US" dirty="0" smtClean="0"/>
              <a:t>Build a Network Marketing Funnel</a:t>
            </a:r>
          </a:p>
          <a:p>
            <a:endParaRPr lang="en-US" dirty="0" smtClean="0"/>
          </a:p>
          <a:p>
            <a:r>
              <a:rPr lang="en-US" b="1" u="sng" dirty="0" smtClean="0"/>
              <a:t>Facebook Marketing </a:t>
            </a:r>
            <a:endParaRPr lang="en-US" b="1" u="sng" dirty="0" smtClean="0"/>
          </a:p>
          <a:p>
            <a:pPr marL="285750" indent="-285750">
              <a:buFont typeface="Arial" panose="020B0604020202020204" pitchFamily="34" charset="0"/>
              <a:buChar char="•"/>
            </a:pPr>
            <a:r>
              <a:rPr lang="en-US" dirty="0" smtClean="0"/>
              <a:t>Video Ads</a:t>
            </a:r>
          </a:p>
          <a:p>
            <a:pPr marL="285750" indent="-285750">
              <a:buFont typeface="Arial" panose="020B0604020202020204" pitchFamily="34" charset="0"/>
              <a:buChar char="•"/>
            </a:pPr>
            <a:r>
              <a:rPr lang="en-US" dirty="0" smtClean="0"/>
              <a:t>Engagement Ads</a:t>
            </a:r>
          </a:p>
          <a:p>
            <a:pPr marL="285750" indent="-285750">
              <a:buFont typeface="Arial" panose="020B0604020202020204" pitchFamily="34" charset="0"/>
              <a:buChar char="•"/>
            </a:pPr>
            <a:r>
              <a:rPr lang="en-US" dirty="0" smtClean="0"/>
              <a:t>Boosting Post</a:t>
            </a:r>
          </a:p>
          <a:p>
            <a:pPr marL="285750" indent="-285750">
              <a:buFont typeface="Arial" panose="020B0604020202020204" pitchFamily="34" charset="0"/>
              <a:buChar char="•"/>
            </a:pPr>
            <a:r>
              <a:rPr lang="en-US" dirty="0" smtClean="0"/>
              <a:t>Retargeting Pixels</a:t>
            </a:r>
          </a:p>
          <a:p>
            <a:pPr marL="285750" indent="-285750">
              <a:buFont typeface="Arial" panose="020B0604020202020204" pitchFamily="34" charset="0"/>
              <a:buChar char="•"/>
            </a:pPr>
            <a:r>
              <a:rPr lang="en-US" dirty="0" smtClean="0"/>
              <a:t>Custom Audiences</a:t>
            </a:r>
          </a:p>
          <a:p>
            <a:pPr marL="285750" indent="-285750">
              <a:buFont typeface="Arial" panose="020B0604020202020204" pitchFamily="34" charset="0"/>
              <a:buChar char="•"/>
            </a:pPr>
            <a:r>
              <a:rPr lang="en-US" dirty="0" smtClean="0"/>
              <a:t>Call-to-Action Buttons</a:t>
            </a:r>
          </a:p>
          <a:p>
            <a:pPr marL="285750" indent="-285750">
              <a:buFont typeface="Arial" panose="020B0604020202020204" pitchFamily="34" charset="0"/>
              <a:buChar char="•"/>
            </a:pPr>
            <a:r>
              <a:rPr lang="en-US" dirty="0" smtClean="0"/>
              <a:t>Fan Page Timeline Covers</a:t>
            </a:r>
            <a:endParaRPr lang="en-US" b="1" u="sng" dirty="0"/>
          </a:p>
        </p:txBody>
      </p:sp>
      <p:sp>
        <p:nvSpPr>
          <p:cNvPr id="6" name="TextBox 5"/>
          <p:cNvSpPr txBox="1"/>
          <p:nvPr/>
        </p:nvSpPr>
        <p:spPr>
          <a:xfrm>
            <a:off x="6344471" y="1316412"/>
            <a:ext cx="4114799" cy="5078313"/>
          </a:xfrm>
          <a:prstGeom prst="rect">
            <a:avLst/>
          </a:prstGeom>
          <a:noFill/>
        </p:spPr>
        <p:txBody>
          <a:bodyPr wrap="square" rtlCol="0">
            <a:spAutoFit/>
          </a:bodyPr>
          <a:lstStyle/>
          <a:p>
            <a:r>
              <a:rPr lang="en-US" b="1" u="sng" dirty="0" smtClean="0"/>
              <a:t>Instagram Marketing</a:t>
            </a:r>
            <a:endParaRPr lang="en-US" b="1" u="sng" dirty="0" smtClean="0"/>
          </a:p>
          <a:p>
            <a:r>
              <a:rPr lang="en-US" dirty="0" smtClean="0"/>
              <a:t>Set Up a Professional Profile</a:t>
            </a:r>
            <a:endParaRPr lang="en-US" dirty="0" smtClean="0"/>
          </a:p>
          <a:p>
            <a:r>
              <a:rPr lang="en-US" dirty="0" smtClean="0"/>
              <a:t>Growing Your Audience</a:t>
            </a:r>
          </a:p>
          <a:p>
            <a:r>
              <a:rPr lang="en-US" dirty="0" smtClean="0"/>
              <a:t>Marketing &amp; Converting Your Audience</a:t>
            </a:r>
          </a:p>
          <a:p>
            <a:r>
              <a:rPr lang="en-US" dirty="0" smtClean="0"/>
              <a:t>Marketing Tools</a:t>
            </a:r>
            <a:endParaRPr lang="en-US" dirty="0" smtClean="0"/>
          </a:p>
          <a:p>
            <a:endParaRPr lang="en-US" b="1" u="sng" dirty="0" smtClean="0"/>
          </a:p>
          <a:p>
            <a:r>
              <a:rPr lang="en-US" b="1" u="sng" dirty="0" err="1" smtClean="0"/>
              <a:t>Youtube</a:t>
            </a:r>
            <a:r>
              <a:rPr lang="en-US" b="1" u="sng" dirty="0" smtClean="0"/>
              <a:t> Marketing</a:t>
            </a:r>
          </a:p>
          <a:p>
            <a:r>
              <a:rPr lang="en-US" dirty="0" smtClean="0"/>
              <a:t>Getting Videos Noticed</a:t>
            </a:r>
          </a:p>
          <a:p>
            <a:r>
              <a:rPr lang="en-US" dirty="0" smtClean="0"/>
              <a:t>How to Optimize Video</a:t>
            </a:r>
          </a:p>
          <a:p>
            <a:r>
              <a:rPr lang="en-US" dirty="0" smtClean="0"/>
              <a:t>Livestreaming</a:t>
            </a:r>
          </a:p>
          <a:p>
            <a:r>
              <a:rPr lang="en-US" dirty="0" smtClean="0"/>
              <a:t>Video Ads</a:t>
            </a:r>
          </a:p>
          <a:p>
            <a:r>
              <a:rPr lang="en-US" dirty="0" smtClean="0"/>
              <a:t>Monetizing Channels</a:t>
            </a:r>
          </a:p>
          <a:p>
            <a:endParaRPr lang="en-US" b="1" u="sng" dirty="0"/>
          </a:p>
          <a:p>
            <a:endParaRPr lang="en-US" b="1" u="sng" dirty="0"/>
          </a:p>
          <a:p>
            <a:endParaRPr lang="en-US" b="1" u="sng" dirty="0"/>
          </a:p>
          <a:p>
            <a:endParaRPr lang="en-US" b="1" u="sng" dirty="0"/>
          </a:p>
          <a:p>
            <a:endParaRPr lang="en-US" dirty="0" smtClean="0"/>
          </a:p>
          <a:p>
            <a:endParaRPr lang="en-US" dirty="0"/>
          </a:p>
        </p:txBody>
      </p:sp>
    </p:spTree>
    <p:extLst>
      <p:ext uri="{BB962C8B-B14F-4D97-AF65-F5344CB8AC3E}">
        <p14:creationId xmlns:p14="http://schemas.microsoft.com/office/powerpoint/2010/main" val="394204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670" y="1465729"/>
            <a:ext cx="11770659" cy="4524315"/>
          </a:xfrm>
          <a:prstGeom prst="rect">
            <a:avLst/>
          </a:prstGeom>
          <a:noFill/>
        </p:spPr>
        <p:txBody>
          <a:bodyPr wrap="square" rtlCol="0">
            <a:spAutoFit/>
          </a:bodyPr>
          <a:lstStyle/>
          <a:p>
            <a:r>
              <a:rPr lang="en-US" dirty="0" smtClean="0"/>
              <a:t>The </a:t>
            </a:r>
            <a:r>
              <a:rPr lang="en-US" dirty="0" smtClean="0"/>
              <a:t>Key </a:t>
            </a:r>
            <a:r>
              <a:rPr lang="en-US" b="1" u="sng" dirty="0" smtClean="0"/>
              <a:t>Components </a:t>
            </a:r>
            <a:r>
              <a:rPr lang="en-US" b="1" u="sng" dirty="0" smtClean="0"/>
              <a:t>of On Page Video Optimization</a:t>
            </a:r>
            <a:r>
              <a:rPr lang="en-US" b="1" dirty="0" smtClean="0"/>
              <a:t> </a:t>
            </a:r>
            <a:r>
              <a:rPr lang="en-US" dirty="0" smtClean="0"/>
              <a:t>are:</a:t>
            </a:r>
          </a:p>
          <a:p>
            <a:endParaRPr lang="en-US" dirty="0" smtClean="0"/>
          </a:p>
          <a:p>
            <a:pPr marL="342900" indent="-342900">
              <a:buAutoNum type="arabicPeriod"/>
            </a:pPr>
            <a:r>
              <a:rPr lang="en-US" dirty="0" smtClean="0"/>
              <a:t>Make </a:t>
            </a:r>
            <a:r>
              <a:rPr lang="en-US" dirty="0" smtClean="0"/>
              <a:t>sure Your Keyword is in Your File Name.</a:t>
            </a:r>
          </a:p>
          <a:p>
            <a:pPr marL="342900" indent="-342900">
              <a:buAutoNum type="arabicPeriod"/>
            </a:pPr>
            <a:endParaRPr lang="en-US" dirty="0" smtClean="0"/>
          </a:p>
          <a:p>
            <a:pPr marL="342900" indent="-342900">
              <a:buAutoNum type="arabicPeriod"/>
            </a:pPr>
            <a:r>
              <a:rPr lang="en-US" dirty="0" smtClean="0"/>
              <a:t>Using the Keyword in Your Video Title (Preferably in Brackets [ ] </a:t>
            </a:r>
            <a:r>
              <a:rPr lang="en-US" dirty="0" smtClean="0"/>
              <a:t>)</a:t>
            </a:r>
            <a:endParaRPr lang="en-US" dirty="0" smtClean="0"/>
          </a:p>
          <a:p>
            <a:pPr marL="342900" indent="-342900">
              <a:buAutoNum type="arabicPeriod"/>
            </a:pPr>
            <a:endParaRPr lang="en-US" dirty="0" smtClean="0"/>
          </a:p>
          <a:p>
            <a:pPr marL="342900" indent="-342900">
              <a:buAutoNum type="arabicPeriod"/>
            </a:pPr>
            <a:r>
              <a:rPr lang="en-US" dirty="0" smtClean="0"/>
              <a:t>Properly Setting Up Your Description with your URL (And Add </a:t>
            </a:r>
            <a:r>
              <a:rPr lang="en-US" b="1" dirty="0" smtClean="0"/>
              <a:t>Call to Action </a:t>
            </a:r>
            <a:r>
              <a:rPr lang="en-US" dirty="0" smtClean="0"/>
              <a:t>in description and </a:t>
            </a:r>
            <a:r>
              <a:rPr lang="en-US" b="1" dirty="0" smtClean="0"/>
              <a:t>On Video e.g. Order Now, Call Me, Go to Website</a:t>
            </a:r>
            <a:r>
              <a:rPr lang="en-US" dirty="0" smtClean="0"/>
              <a:t>) First and Keywords included in the Description at least 3 to 4 times.</a:t>
            </a:r>
          </a:p>
          <a:p>
            <a:pPr marL="342900" indent="-342900">
              <a:buAutoNum type="arabicPeriod"/>
            </a:pPr>
            <a:endParaRPr lang="en-US" dirty="0" smtClean="0"/>
          </a:p>
          <a:p>
            <a:pPr marL="342900" indent="-342900">
              <a:buAutoNum type="arabicPeriod"/>
            </a:pPr>
            <a:r>
              <a:rPr lang="en-US" dirty="0" smtClean="0"/>
              <a:t>Using your Keywords in </a:t>
            </a:r>
            <a:r>
              <a:rPr lang="en-US" dirty="0" smtClean="0"/>
              <a:t>your </a:t>
            </a:r>
            <a:r>
              <a:rPr lang="en-US" dirty="0" smtClean="0"/>
              <a:t>Tags</a:t>
            </a:r>
          </a:p>
          <a:p>
            <a:pPr marL="342900" indent="-342900">
              <a:buAutoNum type="arabicPeriod"/>
            </a:pPr>
            <a:endParaRPr lang="en-US" dirty="0" smtClean="0"/>
          </a:p>
          <a:p>
            <a:pPr marL="342900" indent="-342900">
              <a:buAutoNum type="arabicPeriod"/>
            </a:pPr>
            <a:r>
              <a:rPr lang="en-US" dirty="0" smtClean="0"/>
              <a:t>Playlist, Time Stamps, Description, </a:t>
            </a:r>
            <a:endParaRPr lang="en-US" dirty="0" smtClean="0"/>
          </a:p>
          <a:p>
            <a:pPr marL="342900" indent="-342900">
              <a:buAutoNum type="arabicPeriod"/>
            </a:pPr>
            <a:endParaRPr lang="en-US" dirty="0" smtClean="0"/>
          </a:p>
          <a:p>
            <a:pPr marL="342900" indent="-342900">
              <a:buAutoNum type="arabicPeriod"/>
            </a:pPr>
            <a:r>
              <a:rPr lang="en-US" dirty="0" err="1" smtClean="0"/>
              <a:t>TubeBuddy</a:t>
            </a:r>
            <a:r>
              <a:rPr lang="en-US" dirty="0" smtClean="0"/>
              <a:t>, Livestream</a:t>
            </a:r>
          </a:p>
          <a:p>
            <a:pPr marL="342900" indent="-342900">
              <a:buAutoNum type="arabicPeriod"/>
            </a:pPr>
            <a:endParaRPr lang="en-US" dirty="0"/>
          </a:p>
          <a:p>
            <a:pPr marL="342900" indent="-342900">
              <a:buAutoNum type="arabicPeriod"/>
            </a:pPr>
            <a:r>
              <a:rPr lang="en-US" dirty="0" smtClean="0"/>
              <a:t>Run Ads &amp; Monetize Channel</a:t>
            </a:r>
            <a:endParaRPr lang="en-US" dirty="0"/>
          </a:p>
        </p:txBody>
      </p:sp>
      <p:cxnSp>
        <p:nvCxnSpPr>
          <p:cNvPr id="3" name="Straight Connector 2"/>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24115" y="219007"/>
            <a:ext cx="82699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smtClean="0">
                <a:solidFill>
                  <a:schemeClr val="accent1"/>
                </a:solidFill>
                <a:latin typeface="Book Antiqua" panose="02040602050305030304" pitchFamily="18" charset="0"/>
                <a:cs typeface="Aharoni" panose="02010803020104030203" pitchFamily="2" charset="-79"/>
              </a:rPr>
              <a:t>How to Get Your Videos Noticed</a:t>
            </a:r>
            <a:endParaRPr lang="en-US" altLang="en-US" sz="3200" dirty="0">
              <a:solidFill>
                <a:schemeClr val="accent1"/>
              </a:solidFill>
              <a:latin typeface="Book Antiqua" panose="02040602050305030304" pitchFamily="18" charset="0"/>
              <a:cs typeface="Aharoni" panose="02010803020104030203" pitchFamily="2" charset="-79"/>
            </a:endParaRPr>
          </a:p>
        </p:txBody>
      </p:sp>
    </p:spTree>
    <p:extLst>
      <p:ext uri="{BB962C8B-B14F-4D97-AF65-F5344CB8AC3E}">
        <p14:creationId xmlns:p14="http://schemas.microsoft.com/office/powerpoint/2010/main" val="373164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Goals for the day</a:t>
            </a:r>
            <a:endParaRPr lang="en-US" altLang="en-US" sz="4400" dirty="0">
              <a:solidFill>
                <a:schemeClr val="accent1"/>
              </a:solidFill>
              <a:latin typeface="Book Antiqua" panose="02040602050305030304" pitchFamily="18" charset="0"/>
              <a:cs typeface="Aharoni" panose="02010803020104030203" pitchFamily="2" charset="-79"/>
            </a:endParaRPr>
          </a:p>
        </p:txBody>
      </p:sp>
      <p:sp>
        <p:nvSpPr>
          <p:cNvPr id="6" name="TextBox 5"/>
          <p:cNvSpPr txBox="1"/>
          <p:nvPr/>
        </p:nvSpPr>
        <p:spPr>
          <a:xfrm>
            <a:off x="887506" y="1627094"/>
            <a:ext cx="81489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Create a Lead Capture Page w/ Click Funnels </a:t>
            </a:r>
          </a:p>
          <a:p>
            <a:pPr marL="285750" indent="-285750">
              <a:buFont typeface="Arial" panose="020B0604020202020204" pitchFamily="34" charset="0"/>
              <a:buChar char="•"/>
            </a:pPr>
            <a:r>
              <a:rPr lang="en-US" sz="3200" dirty="0" smtClean="0"/>
              <a:t>Connect the page to a Thank You Page with the 20 Min. Video</a:t>
            </a:r>
          </a:p>
          <a:p>
            <a:pPr marL="285750" indent="-285750">
              <a:buFont typeface="Arial" panose="020B0604020202020204" pitchFamily="34" charset="0"/>
              <a:buChar char="•"/>
            </a:pPr>
            <a:r>
              <a:rPr lang="en-US" sz="3200" dirty="0" smtClean="0"/>
              <a:t>Connect your Lead Page to </a:t>
            </a:r>
            <a:r>
              <a:rPr lang="en-US" sz="3200" dirty="0" err="1" smtClean="0"/>
              <a:t>Aweber</a:t>
            </a:r>
            <a:endParaRPr lang="en-US" sz="3200" dirty="0" smtClean="0"/>
          </a:p>
          <a:p>
            <a:pPr marL="285750" indent="-285750">
              <a:buFont typeface="Arial" panose="020B0604020202020204" pitchFamily="34" charset="0"/>
              <a:buChar char="•"/>
            </a:pPr>
            <a:r>
              <a:rPr lang="en-US" sz="3200" dirty="0" smtClean="0"/>
              <a:t>Test to Make Sure it Works</a:t>
            </a:r>
          </a:p>
          <a:p>
            <a:pPr marL="285750" indent="-285750">
              <a:buFont typeface="Arial" panose="020B0604020202020204" pitchFamily="34" charset="0"/>
              <a:buChar char="•"/>
            </a:pPr>
            <a:r>
              <a:rPr lang="en-US" sz="3200" dirty="0" smtClean="0"/>
              <a:t>Create Facebook Engagement Ad &amp; Post</a:t>
            </a:r>
          </a:p>
          <a:p>
            <a:pPr marL="285750" indent="-285750">
              <a:buFont typeface="Arial" panose="020B0604020202020204" pitchFamily="34" charset="0"/>
              <a:buChar char="•"/>
            </a:pPr>
            <a:r>
              <a:rPr lang="en-US" sz="3200" dirty="0" smtClean="0"/>
              <a:t>Teach How to Duplicate on Instagram</a:t>
            </a:r>
          </a:p>
          <a:p>
            <a:pPr marL="285750" indent="-285750">
              <a:buFont typeface="Arial" panose="020B0604020202020204" pitchFamily="34" charset="0"/>
              <a:buChar char="•"/>
            </a:pPr>
            <a:r>
              <a:rPr lang="en-US" sz="3200" dirty="0" smtClean="0"/>
              <a:t>Teach How to Duplicate on </a:t>
            </a:r>
            <a:r>
              <a:rPr lang="en-US" sz="3200" dirty="0" err="1" smtClean="0"/>
              <a:t>Youtube</a:t>
            </a:r>
            <a:endParaRPr lang="en-US" sz="3200" dirty="0"/>
          </a:p>
        </p:txBody>
      </p:sp>
    </p:spTree>
    <p:extLst>
      <p:ext uri="{BB962C8B-B14F-4D97-AF65-F5344CB8AC3E}">
        <p14:creationId xmlns:p14="http://schemas.microsoft.com/office/powerpoint/2010/main" val="1821971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Tools for Today</a:t>
            </a:r>
            <a:endParaRPr lang="en-US" altLang="en-US" sz="4400" dirty="0">
              <a:solidFill>
                <a:schemeClr val="accent1"/>
              </a:solidFill>
              <a:latin typeface="Book Antiqua" panose="02040602050305030304" pitchFamily="18" charset="0"/>
              <a:cs typeface="Aharoni" panose="02010803020104030203" pitchFamily="2" charset="-79"/>
            </a:endParaRPr>
          </a:p>
        </p:txBody>
      </p:sp>
      <p:sp>
        <p:nvSpPr>
          <p:cNvPr id="5" name="TextBox 4"/>
          <p:cNvSpPr txBox="1"/>
          <p:nvPr/>
        </p:nvSpPr>
        <p:spPr>
          <a:xfrm>
            <a:off x="161365" y="2837328"/>
            <a:ext cx="11869269" cy="707886"/>
          </a:xfrm>
          <a:prstGeom prst="rect">
            <a:avLst/>
          </a:prstGeom>
          <a:noFill/>
        </p:spPr>
        <p:txBody>
          <a:bodyPr wrap="square" rtlCol="0">
            <a:spAutoFit/>
          </a:bodyPr>
          <a:lstStyle/>
          <a:p>
            <a:pPr algn="ctr"/>
            <a:r>
              <a:rPr lang="en-US" sz="4000" b="1" u="sng" dirty="0"/>
              <a:t>http://tonicolemanbrown.com/nspire-training-tools</a:t>
            </a:r>
            <a:r>
              <a:rPr lang="en-US" sz="4000" b="1" u="sng" dirty="0" smtClean="0"/>
              <a:t>/</a:t>
            </a:r>
            <a:endParaRPr lang="en-US" sz="4000" b="1" u="sng" dirty="0"/>
          </a:p>
        </p:txBody>
      </p:sp>
    </p:spTree>
    <p:extLst>
      <p:ext uri="{BB962C8B-B14F-4D97-AF65-F5344CB8AC3E}">
        <p14:creationId xmlns:p14="http://schemas.microsoft.com/office/powerpoint/2010/main" val="2600348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Email Marketing Software</a:t>
            </a:r>
            <a:endParaRPr lang="en-US" altLang="en-US" sz="4400" dirty="0">
              <a:solidFill>
                <a:schemeClr val="accent1"/>
              </a:solidFill>
              <a:latin typeface="Book Antiqua" panose="02040602050305030304" pitchFamily="18" charset="0"/>
              <a:cs typeface="Aharoni" panose="02010803020104030203" pitchFamily="2" charset="-79"/>
            </a:endParaRPr>
          </a:p>
        </p:txBody>
      </p:sp>
      <p:pic>
        <p:nvPicPr>
          <p:cNvPr id="6" name="Picture 5"/>
          <p:cNvPicPr>
            <a:picLocks noChangeAspect="1"/>
          </p:cNvPicPr>
          <p:nvPr/>
        </p:nvPicPr>
        <p:blipFill>
          <a:blip r:embed="rId2"/>
          <a:stretch>
            <a:fillRect/>
          </a:stretch>
        </p:blipFill>
        <p:spPr>
          <a:xfrm>
            <a:off x="1341343" y="1981247"/>
            <a:ext cx="2705100" cy="1724025"/>
          </a:xfrm>
          <a:prstGeom prst="rect">
            <a:avLst/>
          </a:prstGeom>
        </p:spPr>
      </p:pic>
      <p:sp>
        <p:nvSpPr>
          <p:cNvPr id="7" name="TextBox 6"/>
          <p:cNvSpPr txBox="1"/>
          <p:nvPr/>
        </p:nvSpPr>
        <p:spPr>
          <a:xfrm>
            <a:off x="5056095" y="1760163"/>
            <a:ext cx="5620870" cy="4401205"/>
          </a:xfrm>
          <a:prstGeom prst="rect">
            <a:avLst/>
          </a:prstGeom>
          <a:noFill/>
        </p:spPr>
        <p:txBody>
          <a:bodyPr wrap="square" rtlCol="0">
            <a:spAutoFit/>
          </a:bodyPr>
          <a:lstStyle/>
          <a:p>
            <a:pPr algn="ctr"/>
            <a:r>
              <a:rPr lang="en-US" sz="4000" dirty="0" err="1" smtClean="0"/>
              <a:t>Mailchimp</a:t>
            </a:r>
            <a:endParaRPr lang="en-US" sz="4000" dirty="0" smtClean="0"/>
          </a:p>
          <a:p>
            <a:pPr algn="ctr"/>
            <a:endParaRPr lang="en-US" sz="4000" dirty="0"/>
          </a:p>
          <a:p>
            <a:pPr algn="ctr"/>
            <a:r>
              <a:rPr lang="en-US" sz="4000" dirty="0" smtClean="0"/>
              <a:t>Get Response</a:t>
            </a:r>
          </a:p>
          <a:p>
            <a:pPr algn="ctr"/>
            <a:endParaRPr lang="en-US" sz="4000" dirty="0"/>
          </a:p>
          <a:p>
            <a:pPr algn="ctr"/>
            <a:r>
              <a:rPr lang="en-US" sz="4000" dirty="0" smtClean="0"/>
              <a:t>Constant Contact</a:t>
            </a:r>
          </a:p>
          <a:p>
            <a:pPr algn="ctr"/>
            <a:endParaRPr lang="en-US" sz="4000" dirty="0"/>
          </a:p>
          <a:p>
            <a:pPr algn="ctr"/>
            <a:endParaRPr lang="en-US" sz="4000" dirty="0"/>
          </a:p>
        </p:txBody>
      </p:sp>
      <p:sp>
        <p:nvSpPr>
          <p:cNvPr id="8" name="TextBox 7"/>
          <p:cNvSpPr txBox="1"/>
          <p:nvPr/>
        </p:nvSpPr>
        <p:spPr>
          <a:xfrm>
            <a:off x="1044947" y="3960765"/>
            <a:ext cx="3297892" cy="369332"/>
          </a:xfrm>
          <a:prstGeom prst="rect">
            <a:avLst/>
          </a:prstGeom>
          <a:noFill/>
        </p:spPr>
        <p:txBody>
          <a:bodyPr wrap="square" rtlCol="0">
            <a:spAutoFit/>
          </a:bodyPr>
          <a:lstStyle/>
          <a:p>
            <a:pPr algn="ctr"/>
            <a:r>
              <a:rPr lang="en-US" dirty="0" smtClean="0"/>
              <a:t>Take the 30-Day Trial</a:t>
            </a:r>
            <a:endParaRPr lang="en-US" dirty="0"/>
          </a:p>
        </p:txBody>
      </p:sp>
    </p:spTree>
    <p:extLst>
      <p:ext uri="{BB962C8B-B14F-4D97-AF65-F5344CB8AC3E}">
        <p14:creationId xmlns:p14="http://schemas.microsoft.com/office/powerpoint/2010/main" val="1135440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8" y="172940"/>
            <a:ext cx="11571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Facebook Drives Traffic to Pages/Websites</a:t>
            </a:r>
            <a:endParaRPr lang="en-US" altLang="en-US" sz="4400" dirty="0">
              <a:solidFill>
                <a:schemeClr val="accent1"/>
              </a:solidFill>
              <a:latin typeface="Book Antiqua" panose="02040602050305030304" pitchFamily="18" charset="0"/>
              <a:cs typeface="Aharoni" panose="02010803020104030203" pitchFamily="2" charset="-79"/>
            </a:endParaRPr>
          </a:p>
        </p:txBody>
      </p:sp>
      <p:pic>
        <p:nvPicPr>
          <p:cNvPr id="6" name="Picture 5"/>
          <p:cNvPicPr>
            <a:picLocks noChangeAspect="1"/>
          </p:cNvPicPr>
          <p:nvPr/>
        </p:nvPicPr>
        <p:blipFill>
          <a:blip r:embed="rId2"/>
          <a:stretch>
            <a:fillRect/>
          </a:stretch>
        </p:blipFill>
        <p:spPr>
          <a:xfrm>
            <a:off x="434790" y="1340691"/>
            <a:ext cx="8601634" cy="4836058"/>
          </a:xfrm>
          <a:prstGeom prst="rect">
            <a:avLst/>
          </a:prstGeom>
        </p:spPr>
      </p:pic>
      <p:cxnSp>
        <p:nvCxnSpPr>
          <p:cNvPr id="8" name="Straight Arrow Connector 7"/>
          <p:cNvCxnSpPr/>
          <p:nvPr/>
        </p:nvCxnSpPr>
        <p:spPr>
          <a:xfrm flipH="1">
            <a:off x="9036424" y="3429000"/>
            <a:ext cx="605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97035" y="2770094"/>
            <a:ext cx="1237130" cy="1200329"/>
          </a:xfrm>
          <a:prstGeom prst="rect">
            <a:avLst/>
          </a:prstGeom>
          <a:noFill/>
        </p:spPr>
        <p:txBody>
          <a:bodyPr wrap="square" rtlCol="0">
            <a:spAutoFit/>
          </a:bodyPr>
          <a:lstStyle/>
          <a:p>
            <a:pPr algn="ctr"/>
            <a:r>
              <a:rPr lang="en-US" sz="2400" dirty="0" smtClean="0"/>
              <a:t>Leads</a:t>
            </a:r>
          </a:p>
          <a:p>
            <a:pPr algn="ctr"/>
            <a:r>
              <a:rPr lang="en-US" sz="2400" dirty="0" smtClean="0"/>
              <a:t>Leads</a:t>
            </a:r>
          </a:p>
          <a:p>
            <a:pPr algn="ctr"/>
            <a:r>
              <a:rPr lang="en-US" sz="2400" dirty="0" smtClean="0"/>
              <a:t>Leads</a:t>
            </a:r>
            <a:endParaRPr lang="en-US" sz="2400" dirty="0"/>
          </a:p>
        </p:txBody>
      </p:sp>
    </p:spTree>
    <p:extLst>
      <p:ext uri="{BB962C8B-B14F-4D97-AF65-F5344CB8AC3E}">
        <p14:creationId xmlns:p14="http://schemas.microsoft.com/office/powerpoint/2010/main" val="139881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267" y="2173958"/>
            <a:ext cx="811190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Let’s Get Started w/ </a:t>
            </a:r>
            <a:r>
              <a:rPr lang="en-US" sz="5400" b="0" cap="none" spc="0" dirty="0" err="1" smtClean="0">
                <a:ln w="0"/>
                <a:solidFill>
                  <a:schemeClr val="tx1"/>
                </a:solidFill>
                <a:effectLst>
                  <a:outerShdw blurRad="38100" dist="19050" dir="2700000" algn="tl" rotWithShape="0">
                    <a:schemeClr val="dk1">
                      <a:alpha val="40000"/>
                    </a:schemeClr>
                  </a:outerShdw>
                </a:effectLst>
              </a:rPr>
              <a:t>Aweber</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692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1049338"/>
            <a:ext cx="12192000" cy="174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1125538"/>
            <a:ext cx="12192000" cy="111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261449" y="172940"/>
            <a:ext cx="10574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400" dirty="0" smtClean="0">
                <a:solidFill>
                  <a:schemeClr val="accent1"/>
                </a:solidFill>
                <a:latin typeface="Book Antiqua" panose="02040602050305030304" pitchFamily="18" charset="0"/>
                <a:cs typeface="Aharoni" panose="02010803020104030203" pitchFamily="2" charset="-79"/>
              </a:rPr>
              <a:t>Lead Capture Pages </a:t>
            </a:r>
            <a:endParaRPr lang="en-US" altLang="en-US" sz="4400" dirty="0">
              <a:solidFill>
                <a:schemeClr val="accent1"/>
              </a:solidFill>
              <a:latin typeface="Book Antiqua" panose="02040602050305030304" pitchFamily="18" charset="0"/>
              <a:cs typeface="Aharoni" panose="02010803020104030203" pitchFamily="2" charset="-79"/>
            </a:endParaRPr>
          </a:p>
        </p:txBody>
      </p:sp>
      <p:sp>
        <p:nvSpPr>
          <p:cNvPr id="7" name="TextBox 6"/>
          <p:cNvSpPr txBox="1"/>
          <p:nvPr/>
        </p:nvSpPr>
        <p:spPr>
          <a:xfrm>
            <a:off x="4787154" y="1491222"/>
            <a:ext cx="5620870" cy="6247864"/>
          </a:xfrm>
          <a:prstGeom prst="rect">
            <a:avLst/>
          </a:prstGeom>
          <a:noFill/>
        </p:spPr>
        <p:txBody>
          <a:bodyPr wrap="square" rtlCol="0">
            <a:spAutoFit/>
          </a:bodyPr>
          <a:lstStyle/>
          <a:p>
            <a:pPr algn="ctr"/>
            <a:r>
              <a:rPr lang="en-US" sz="4000" dirty="0" err="1" smtClean="0"/>
              <a:t>Leadpages</a:t>
            </a:r>
            <a:endParaRPr lang="en-US" sz="4000" dirty="0" smtClean="0"/>
          </a:p>
          <a:p>
            <a:pPr algn="ctr"/>
            <a:endParaRPr lang="en-US" sz="4000" dirty="0"/>
          </a:p>
          <a:p>
            <a:pPr algn="ctr"/>
            <a:r>
              <a:rPr lang="en-US" sz="4000" dirty="0" smtClean="0"/>
              <a:t>Optimize Press</a:t>
            </a:r>
          </a:p>
          <a:p>
            <a:pPr algn="ctr"/>
            <a:endParaRPr lang="en-US" sz="4000" dirty="0"/>
          </a:p>
          <a:p>
            <a:pPr algn="ctr"/>
            <a:r>
              <a:rPr lang="en-US" sz="4000" dirty="0" smtClean="0"/>
              <a:t>My Lead System Pro</a:t>
            </a:r>
          </a:p>
          <a:p>
            <a:pPr algn="ctr"/>
            <a:endParaRPr lang="en-US" sz="4000" dirty="0"/>
          </a:p>
          <a:p>
            <a:pPr algn="ctr"/>
            <a:r>
              <a:rPr lang="en-US" sz="4000" dirty="0" err="1" smtClean="0"/>
              <a:t>BuilderAll</a:t>
            </a:r>
            <a:r>
              <a:rPr lang="en-US" sz="4000" dirty="0" smtClean="0"/>
              <a:t> (New)</a:t>
            </a:r>
          </a:p>
          <a:p>
            <a:pPr algn="ctr"/>
            <a:endParaRPr lang="en-US" sz="4000" dirty="0" smtClean="0"/>
          </a:p>
          <a:p>
            <a:pPr algn="ctr"/>
            <a:endParaRPr lang="en-US" sz="4000" dirty="0"/>
          </a:p>
          <a:p>
            <a:pPr algn="ctr"/>
            <a:endParaRPr lang="en-US" sz="4000" dirty="0"/>
          </a:p>
        </p:txBody>
      </p:sp>
      <p:sp>
        <p:nvSpPr>
          <p:cNvPr id="8" name="TextBox 7"/>
          <p:cNvSpPr txBox="1"/>
          <p:nvPr/>
        </p:nvSpPr>
        <p:spPr>
          <a:xfrm>
            <a:off x="1044947" y="3960765"/>
            <a:ext cx="3297892" cy="369332"/>
          </a:xfrm>
          <a:prstGeom prst="rect">
            <a:avLst/>
          </a:prstGeom>
          <a:noFill/>
        </p:spPr>
        <p:txBody>
          <a:bodyPr wrap="square" rtlCol="0">
            <a:spAutoFit/>
          </a:bodyPr>
          <a:lstStyle/>
          <a:p>
            <a:pPr algn="ctr"/>
            <a:r>
              <a:rPr lang="en-US" dirty="0" smtClean="0"/>
              <a:t>Take the 14-Day Trial</a:t>
            </a:r>
            <a:endParaRPr lang="en-US" dirty="0"/>
          </a:p>
        </p:txBody>
      </p:sp>
      <p:pic>
        <p:nvPicPr>
          <p:cNvPr id="5" name="Picture 4"/>
          <p:cNvPicPr>
            <a:picLocks noChangeAspect="1"/>
          </p:cNvPicPr>
          <p:nvPr/>
        </p:nvPicPr>
        <p:blipFill>
          <a:blip r:embed="rId2"/>
          <a:stretch>
            <a:fillRect/>
          </a:stretch>
        </p:blipFill>
        <p:spPr>
          <a:xfrm>
            <a:off x="1499067" y="1760163"/>
            <a:ext cx="2133600" cy="1590675"/>
          </a:xfrm>
          <a:prstGeom prst="rect">
            <a:avLst/>
          </a:prstGeom>
        </p:spPr>
      </p:pic>
    </p:spTree>
    <p:extLst>
      <p:ext uri="{BB962C8B-B14F-4D97-AF65-F5344CB8AC3E}">
        <p14:creationId xmlns:p14="http://schemas.microsoft.com/office/powerpoint/2010/main" val="339644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374</TotalTime>
  <Words>1111</Words>
  <Application>Microsoft Office PowerPoint</Application>
  <PresentationFormat>Widescreen</PresentationFormat>
  <Paragraphs>193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Arial Black</vt:lpstr>
      <vt:lpstr>Book Antiqua</vt:lpstr>
      <vt:lpstr>Calibri</vt:lpstr>
      <vt:lpstr>Calibri Light</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Coleman-Brown</dc:creator>
  <cp:lastModifiedBy>Toni Coleman-Brown</cp:lastModifiedBy>
  <cp:revision>28</cp:revision>
  <dcterms:created xsi:type="dcterms:W3CDTF">2017-09-15T01:56:09Z</dcterms:created>
  <dcterms:modified xsi:type="dcterms:W3CDTF">2017-09-16T05:01:18Z</dcterms:modified>
</cp:coreProperties>
</file>